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90" r:id="rId2"/>
    <p:sldId id="291" r:id="rId3"/>
    <p:sldId id="292" r:id="rId4"/>
    <p:sldId id="293" r:id="rId5"/>
    <p:sldId id="294" r:id="rId6"/>
    <p:sldId id="295" r:id="rId7"/>
    <p:sldId id="296" r:id="rId8"/>
    <p:sldId id="297" r:id="rId9"/>
    <p:sldId id="298" r:id="rId10"/>
    <p:sldId id="299" r:id="rId11"/>
    <p:sldId id="304" r:id="rId12"/>
  </p:sldIdLst>
  <p:sldSz cx="9144000" cy="6858000" type="screen4x3"/>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0B0B"/>
    <a:srgbClr val="BF2A01"/>
    <a:srgbClr val="FFA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190" autoAdjust="0"/>
  </p:normalViewPr>
  <p:slideViewPr>
    <p:cSldViewPr>
      <p:cViewPr varScale="1">
        <p:scale>
          <a:sx n="103" d="100"/>
          <a:sy n="103" d="100"/>
        </p:scale>
        <p:origin x="-185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16" name="Header Placeholder 1"/>
          <p:cNvSpPr>
            <a:spLocks noGrp="1"/>
          </p:cNvSpPr>
          <p:nvPr>
            <p:ph type="hdr" sz="quarter"/>
          </p:nvPr>
        </p:nvSpPr>
        <p:spPr>
          <a:xfrm>
            <a:off x="0" y="0"/>
            <a:ext cx="2944813" cy="495300"/>
          </a:xfrm>
          <a:prstGeom prst="rect">
            <a:avLst/>
          </a:prstGeom>
        </p:spPr>
        <p:txBody>
          <a:bodyPr vert="horz" lIns="91440" tIns="45720" rIns="91440" bIns="45720" rtlCol="0"/>
          <a:lstStyle>
            <a:lvl1pPr algn="l">
              <a:defRPr sz="1200"/>
            </a:lvl1pPr>
          </a:lstStyle>
          <a:p>
            <a:endParaRPr lang="en-GB"/>
          </a:p>
        </p:txBody>
      </p:sp>
      <p:sp>
        <p:nvSpPr>
          <p:cNvPr id="1048717" name="Date Placeholder 2"/>
          <p:cNvSpPr>
            <a:spLocks noGrp="1"/>
          </p:cNvSpPr>
          <p:nvPr>
            <p:ph type="dt" sz="quarter" idx="1"/>
          </p:nvPr>
        </p:nvSpPr>
        <p:spPr>
          <a:xfrm>
            <a:off x="3848100" y="0"/>
            <a:ext cx="2944813" cy="495300"/>
          </a:xfrm>
          <a:prstGeom prst="rect">
            <a:avLst/>
          </a:prstGeom>
        </p:spPr>
        <p:txBody>
          <a:bodyPr vert="horz" lIns="91440" tIns="45720" rIns="91440" bIns="45720" rtlCol="0"/>
          <a:lstStyle>
            <a:lvl1pPr algn="r">
              <a:defRPr sz="1200"/>
            </a:lvl1pPr>
          </a:lstStyle>
          <a:p>
            <a:fld id="{F158E317-144C-48E7-B28F-017D9AFF8397}" type="datetimeFigureOut">
              <a:rPr lang="en-GB" smtClean="0"/>
              <a:t>25/02/2016</a:t>
            </a:fld>
            <a:endParaRPr lang="en-GB"/>
          </a:p>
        </p:txBody>
      </p:sp>
      <p:sp>
        <p:nvSpPr>
          <p:cNvPr id="1048718" name="Footer Placeholder 3"/>
          <p:cNvSpPr>
            <a:spLocks noGrp="1"/>
          </p:cNvSpPr>
          <p:nvPr>
            <p:ph type="ftr" sz="quarter" idx="2"/>
          </p:nvPr>
        </p:nvSpPr>
        <p:spPr>
          <a:xfrm>
            <a:off x="0" y="9409113"/>
            <a:ext cx="2944813" cy="495300"/>
          </a:xfrm>
          <a:prstGeom prst="rect">
            <a:avLst/>
          </a:prstGeom>
        </p:spPr>
        <p:txBody>
          <a:bodyPr vert="horz" lIns="91440" tIns="45720" rIns="91440" bIns="45720" rtlCol="0" anchor="b"/>
          <a:lstStyle>
            <a:lvl1pPr algn="l">
              <a:defRPr sz="1200"/>
            </a:lvl1pPr>
          </a:lstStyle>
          <a:p>
            <a:endParaRPr lang="en-GB"/>
          </a:p>
        </p:txBody>
      </p:sp>
      <p:sp>
        <p:nvSpPr>
          <p:cNvPr id="1048719" name="Slide Number Placeholder 4"/>
          <p:cNvSpPr>
            <a:spLocks noGrp="1"/>
          </p:cNvSpPr>
          <p:nvPr>
            <p:ph type="sldNum" sz="quarter" idx="3"/>
          </p:nvPr>
        </p:nvSpPr>
        <p:spPr>
          <a:xfrm>
            <a:off x="3848100" y="9409113"/>
            <a:ext cx="2944813" cy="495300"/>
          </a:xfrm>
          <a:prstGeom prst="rect">
            <a:avLst/>
          </a:prstGeom>
        </p:spPr>
        <p:txBody>
          <a:bodyPr vert="horz" lIns="91440" tIns="45720" rIns="91440" bIns="45720" rtlCol="0" anchor="b"/>
          <a:lstStyle>
            <a:lvl1pPr algn="r">
              <a:defRPr sz="1200"/>
            </a:lvl1pPr>
          </a:lstStyle>
          <a:p>
            <a:fld id="{3D36E242-45D2-4D0A-9824-291166F11F19}" type="slidenum">
              <a:rPr lang="en-GB" smtClean="0"/>
              <a:t>‹#›</a:t>
            </a:fld>
            <a:endParaRPr lang="en-GB"/>
          </a:p>
        </p:txBody>
      </p:sp>
    </p:spTree>
    <p:extLst>
      <p:ext uri="{BB962C8B-B14F-4D97-AF65-F5344CB8AC3E}">
        <p14:creationId xmlns:p14="http://schemas.microsoft.com/office/powerpoint/2010/main" val="41355698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10" name="Header Placeholder 1"/>
          <p:cNvSpPr>
            <a:spLocks noGrp="1"/>
          </p:cNvSpPr>
          <p:nvPr>
            <p:ph type="hdr" sz="quarter"/>
          </p:nvPr>
        </p:nvSpPr>
        <p:spPr>
          <a:xfrm>
            <a:off x="0" y="0"/>
            <a:ext cx="2944283" cy="495300"/>
          </a:xfrm>
          <a:prstGeom prst="rect">
            <a:avLst/>
          </a:prstGeom>
        </p:spPr>
        <p:txBody>
          <a:bodyPr vert="horz" lIns="91440" tIns="45720" rIns="91440" bIns="45720" rtlCol="0"/>
          <a:lstStyle>
            <a:lvl1pPr algn="l">
              <a:defRPr sz="1200"/>
            </a:lvl1pPr>
          </a:lstStyle>
          <a:p>
            <a:endParaRPr lang="en-GB"/>
          </a:p>
        </p:txBody>
      </p:sp>
      <p:sp>
        <p:nvSpPr>
          <p:cNvPr id="1048711" name="Date Placeholder 2"/>
          <p:cNvSpPr>
            <a:spLocks noGrp="1"/>
          </p:cNvSpPr>
          <p:nvPr>
            <p:ph type="dt" idx="1"/>
          </p:nvPr>
        </p:nvSpPr>
        <p:spPr>
          <a:xfrm>
            <a:off x="3848645" y="0"/>
            <a:ext cx="2944283" cy="495300"/>
          </a:xfrm>
          <a:prstGeom prst="rect">
            <a:avLst/>
          </a:prstGeom>
        </p:spPr>
        <p:txBody>
          <a:bodyPr vert="horz" lIns="91440" tIns="45720" rIns="91440" bIns="45720" rtlCol="0"/>
          <a:lstStyle>
            <a:lvl1pPr algn="r">
              <a:defRPr sz="1200"/>
            </a:lvl1pPr>
          </a:lstStyle>
          <a:p>
            <a:fld id="{2656ADF3-B59E-449B-AC2B-3957CFE425AE}" type="datetimeFigureOut">
              <a:rPr lang="en-GB" smtClean="0"/>
              <a:t>25/02/2016</a:t>
            </a:fld>
            <a:endParaRPr lang="en-GB"/>
          </a:p>
        </p:txBody>
      </p:sp>
      <p:sp>
        <p:nvSpPr>
          <p:cNvPr id="1048712" name="Slide Image Placeholder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1440" tIns="45720" rIns="91440" bIns="45720" rtlCol="0" anchor="ctr"/>
          <a:lstStyle/>
          <a:p>
            <a:endParaRPr lang="en-GB"/>
          </a:p>
        </p:txBody>
      </p:sp>
      <p:sp>
        <p:nvSpPr>
          <p:cNvPr id="1048713" name="Notes Placeholder 4"/>
          <p:cNvSpPr>
            <a:spLocks noGrp="1"/>
          </p:cNvSpPr>
          <p:nvPr>
            <p:ph type="body" sz="quarter" idx="3"/>
          </p:nvPr>
        </p:nvSpPr>
        <p:spPr>
          <a:xfrm>
            <a:off x="679450" y="4705350"/>
            <a:ext cx="5435600" cy="44577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048714" name="Footer Placeholder 5"/>
          <p:cNvSpPr>
            <a:spLocks noGrp="1"/>
          </p:cNvSpPr>
          <p:nvPr>
            <p:ph type="ftr" sz="quarter" idx="4"/>
          </p:nvPr>
        </p:nvSpPr>
        <p:spPr>
          <a:xfrm>
            <a:off x="0" y="9408981"/>
            <a:ext cx="2944283" cy="495300"/>
          </a:xfrm>
          <a:prstGeom prst="rect">
            <a:avLst/>
          </a:prstGeom>
        </p:spPr>
        <p:txBody>
          <a:bodyPr vert="horz" lIns="91440" tIns="45720" rIns="91440" bIns="45720" rtlCol="0" anchor="b"/>
          <a:lstStyle>
            <a:lvl1pPr algn="l">
              <a:defRPr sz="1200"/>
            </a:lvl1pPr>
          </a:lstStyle>
          <a:p>
            <a:endParaRPr lang="en-GB"/>
          </a:p>
        </p:txBody>
      </p:sp>
      <p:sp>
        <p:nvSpPr>
          <p:cNvPr id="1048715" name="Slide Number Placeholder 6"/>
          <p:cNvSpPr>
            <a:spLocks noGrp="1"/>
          </p:cNvSpPr>
          <p:nvPr>
            <p:ph type="sldNum" sz="quarter" idx="5"/>
          </p:nvPr>
        </p:nvSpPr>
        <p:spPr>
          <a:xfrm>
            <a:off x="3848645" y="9408981"/>
            <a:ext cx="2944283" cy="495300"/>
          </a:xfrm>
          <a:prstGeom prst="rect">
            <a:avLst/>
          </a:prstGeom>
        </p:spPr>
        <p:txBody>
          <a:bodyPr vert="horz" lIns="91440" tIns="45720" rIns="91440" bIns="45720" rtlCol="0" anchor="b"/>
          <a:lstStyle>
            <a:lvl1pPr algn="r">
              <a:defRPr sz="1200"/>
            </a:lvl1pPr>
          </a:lstStyle>
          <a:p>
            <a:fld id="{78055ADE-B8A9-4A3C-8429-DACEBD80F4DB}" type="slidenum">
              <a:rPr lang="en-GB" smtClean="0"/>
              <a:t>‹#›</a:t>
            </a:fld>
            <a:endParaRPr lang="en-GB"/>
          </a:p>
        </p:txBody>
      </p:sp>
    </p:spTree>
    <p:extLst>
      <p:ext uri="{BB962C8B-B14F-4D97-AF65-F5344CB8AC3E}">
        <p14:creationId xmlns:p14="http://schemas.microsoft.com/office/powerpoint/2010/main" val="1693170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1" name="Slide Image Placeholder 1"/>
          <p:cNvSpPr>
            <a:spLocks noGrp="1" noRot="1" noChangeAspect="1"/>
          </p:cNvSpPr>
          <p:nvPr>
            <p:ph type="sldImg"/>
          </p:nvPr>
        </p:nvSpPr>
        <p:spPr/>
      </p:sp>
      <p:sp>
        <p:nvSpPr>
          <p:cNvPr id="1048592" name="Notes Placeholder 2"/>
          <p:cNvSpPr>
            <a:spLocks noGrp="1"/>
          </p:cNvSpPr>
          <p:nvPr>
            <p:ph type="body" idx="1"/>
          </p:nvPr>
        </p:nvSpPr>
        <p:spPr/>
        <p:txBody>
          <a:bodyPr/>
          <a:lstStyle/>
          <a:p>
            <a:r>
              <a:rPr lang="en-GB" dirty="0" smtClean="0"/>
              <a:t>Now</a:t>
            </a:r>
            <a:r>
              <a:rPr lang="en-GB" baseline="0" dirty="0" smtClean="0"/>
              <a:t> that we’ve set the scene for today. We’ll get started on thinking about scoping and refining user requirements. </a:t>
            </a:r>
          </a:p>
          <a:p>
            <a:endParaRPr lang="en-GB" baseline="0" dirty="0" smtClean="0"/>
          </a:p>
          <a:p>
            <a:r>
              <a:rPr lang="en-GB" baseline="0" dirty="0" smtClean="0"/>
              <a:t>Without a solid understanding of what users want, it is impossible to develop services that will be used and valued. For the next 20 minutes, we’ll share some tips on how to start assessing user requirements at your institution. We’ve distilled key points from our  </a:t>
            </a:r>
            <a:r>
              <a:rPr lang="en-GB" b="1" baseline="0" dirty="0" smtClean="0"/>
              <a:t>How to Develop RDM </a:t>
            </a:r>
          </a:p>
          <a:p>
            <a:r>
              <a:rPr lang="en-GB" b="1" baseline="0" dirty="0" smtClean="0"/>
              <a:t>Services</a:t>
            </a:r>
            <a:r>
              <a:rPr lang="en-GB" baseline="0" dirty="0" smtClean="0"/>
              <a:t> and </a:t>
            </a:r>
            <a:r>
              <a:rPr lang="en-GB" b="1" baseline="0" dirty="0" smtClean="0"/>
              <a:t>How to Discover Requirements for Research Data Management Services </a:t>
            </a:r>
            <a:r>
              <a:rPr lang="en-GB" baseline="0" dirty="0" smtClean="0"/>
              <a:t>guides – both are included in your packs so that you can delve into these in more detail once you return home. </a:t>
            </a:r>
            <a:endParaRPr lang="en-GB" dirty="0"/>
          </a:p>
        </p:txBody>
      </p:sp>
      <p:sp>
        <p:nvSpPr>
          <p:cNvPr id="1048593" name="Slide Number Placeholder 3"/>
          <p:cNvSpPr>
            <a:spLocks noGrp="1"/>
          </p:cNvSpPr>
          <p:nvPr>
            <p:ph type="sldNum" sz="quarter" idx="10"/>
          </p:nvPr>
        </p:nvSpPr>
        <p:spPr/>
        <p:txBody>
          <a:bodyPr/>
          <a:lstStyle/>
          <a:p>
            <a:fld id="{78055ADE-B8A9-4A3C-8429-DACEBD80F4DB}" type="slidenum">
              <a:rPr lang="en-GB" smtClean="0"/>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0" name="Slide Image Placeholder 1"/>
          <p:cNvSpPr>
            <a:spLocks noGrp="1" noRot="1" noChangeAspect="1"/>
          </p:cNvSpPr>
          <p:nvPr>
            <p:ph type="sldImg"/>
          </p:nvPr>
        </p:nvSpPr>
        <p:spPr/>
      </p:sp>
      <p:sp>
        <p:nvSpPr>
          <p:cNvPr id="1048611" name="Notes Placeholder 2"/>
          <p:cNvSpPr>
            <a:spLocks noGrp="1"/>
          </p:cNvSpPr>
          <p:nvPr>
            <p:ph type="body" idx="1"/>
          </p:nvPr>
        </p:nvSpPr>
        <p:spPr/>
        <p:txBody>
          <a:bodyPr/>
          <a:lstStyle/>
          <a:p>
            <a:endParaRPr lang="en-GB" dirty="0" smtClean="0"/>
          </a:p>
          <a:p>
            <a:r>
              <a:rPr lang="en-GB" dirty="0" smtClean="0"/>
              <a:t>To give you an idea of RDM service provision in the UK,</a:t>
            </a:r>
            <a:r>
              <a:rPr lang="en-GB" baseline="0" dirty="0" smtClean="0"/>
              <a:t> here is mapping of th</a:t>
            </a:r>
            <a:r>
              <a:rPr lang="en-GB" dirty="0" smtClean="0"/>
              <a:t>e 2015 DCC annual survey</a:t>
            </a:r>
            <a:r>
              <a:rPr lang="en-GB" baseline="0" dirty="0" smtClean="0"/>
              <a:t>. Reflects r</a:t>
            </a:r>
            <a:r>
              <a:rPr lang="en-GB" dirty="0" smtClean="0"/>
              <a:t>esponses from 60 institutions and is mapped to the DCC RDM services model.</a:t>
            </a:r>
          </a:p>
          <a:p>
            <a:endParaRPr lang="en-GB" dirty="0" smtClean="0"/>
          </a:p>
          <a:p>
            <a:r>
              <a:rPr lang="en-GB" dirty="0" smtClean="0"/>
              <a:t>Majority of UK HEIs making good progress in developing training and guidance. Longer term preservation and business case development</a:t>
            </a:r>
            <a:r>
              <a:rPr lang="en-GB" baseline="0" dirty="0" smtClean="0"/>
              <a:t> are proving more difficult across UK HEIs. These will have an impact on training provision as well. </a:t>
            </a:r>
            <a:endParaRPr lang="en-GB" dirty="0" smtClean="0"/>
          </a:p>
          <a:p>
            <a:endParaRPr lang="en-GB" dirty="0" smtClean="0"/>
          </a:p>
          <a:p>
            <a:endParaRPr lang="en-GB" dirty="0"/>
          </a:p>
        </p:txBody>
      </p:sp>
      <p:sp>
        <p:nvSpPr>
          <p:cNvPr id="1048612" name="Slide Number Placeholder 3"/>
          <p:cNvSpPr>
            <a:spLocks noGrp="1"/>
          </p:cNvSpPr>
          <p:nvPr>
            <p:ph type="sldNum" sz="quarter" idx="10"/>
          </p:nvPr>
        </p:nvSpPr>
        <p:spPr/>
        <p:txBody>
          <a:bodyPr/>
          <a:lstStyle/>
          <a:p>
            <a:fld id="{D4D648DB-08B3-4C37-99AC-20C6D518D609}" type="slidenum">
              <a:rPr lang="en-GB" smtClean="0"/>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Slide Image Placeholder 1"/>
          <p:cNvSpPr>
            <a:spLocks noGrp="1" noRot="1" noChangeAspect="1"/>
          </p:cNvSpPr>
          <p:nvPr>
            <p:ph type="sldImg"/>
          </p:nvPr>
        </p:nvSpPr>
        <p:spPr/>
      </p:sp>
      <p:sp>
        <p:nvSpPr>
          <p:cNvPr id="1048618" name="Notes Placeholder 2"/>
          <p:cNvSpPr>
            <a:spLocks noGrp="1"/>
          </p:cNvSpPr>
          <p:nvPr>
            <p:ph type="body" idx="1"/>
          </p:nvPr>
        </p:nvSpPr>
        <p:spPr/>
        <p:txBody>
          <a:bodyPr/>
          <a:lstStyle/>
          <a:p>
            <a:r>
              <a:rPr lang="en-GB" dirty="0" smtClean="0"/>
              <a:t>Cost models apply and extend the resource and activity concepts (see section 3) to meet a given set of use</a:t>
            </a:r>
          </a:p>
          <a:p>
            <a:r>
              <a:rPr lang="en-GB" dirty="0" smtClean="0"/>
              <a:t>cases. Direct and indirect costs are defined in terms of a specific approach to capturing capital and labour</a:t>
            </a:r>
          </a:p>
          <a:p>
            <a:r>
              <a:rPr lang="en-GB" dirty="0" smtClean="0"/>
              <a:t>costs for a set of activities.</a:t>
            </a:r>
          </a:p>
          <a:p>
            <a:r>
              <a:rPr lang="en-GB" dirty="0" smtClean="0"/>
              <a:t>Past costs may be counted or future costs estimated with a view to:</a:t>
            </a:r>
          </a:p>
          <a:p>
            <a:r>
              <a:rPr lang="en-GB" dirty="0" smtClean="0"/>
              <a:t>• Comparing actual costs over time in a standardised way</a:t>
            </a:r>
          </a:p>
          <a:p>
            <a:r>
              <a:rPr lang="en-GB" dirty="0" smtClean="0"/>
              <a:t>• Comparing past costs to estimated future costs</a:t>
            </a:r>
          </a:p>
          <a:p>
            <a:r>
              <a:rPr lang="en-GB" dirty="0" smtClean="0"/>
              <a:t>• Comparing the projected cost of two or more curation options</a:t>
            </a:r>
          </a:p>
          <a:p>
            <a:r>
              <a:rPr lang="en-GB" dirty="0" smtClean="0"/>
              <a:t>• Comparing one organisations costs to another’s</a:t>
            </a:r>
          </a:p>
          <a:p>
            <a:r>
              <a:rPr lang="en-GB" dirty="0" smtClean="0"/>
              <a:t>Local Financial Practices are used (in line with prevalent Accounting Principles) to apply appropriate</a:t>
            </a:r>
          </a:p>
          <a:p>
            <a:r>
              <a:rPr lang="en-GB" dirty="0" smtClean="0"/>
              <a:t>adjustments (inflation, deflation, depreciation, interest etc.) which support the calculations relating to the</a:t>
            </a:r>
          </a:p>
          <a:p>
            <a:r>
              <a:rPr lang="en-GB" dirty="0" smtClean="0"/>
              <a:t>expenditure of resources in terms of capital and labour.</a:t>
            </a:r>
          </a:p>
          <a:p>
            <a:r>
              <a:rPr lang="en-GB" dirty="0" smtClean="0"/>
              <a:t>Curation activities are clearly defined down to an agreed level of granularity. For ‘Activities’ adjustments</a:t>
            </a:r>
          </a:p>
          <a:p>
            <a:r>
              <a:rPr lang="en-GB" dirty="0" smtClean="0"/>
              <a:t>may be made to ensure an agreed level of quality. A Service Level Agreement (SLA) may be developed to</a:t>
            </a:r>
          </a:p>
          <a:p>
            <a:r>
              <a:rPr lang="en-GB" dirty="0" smtClean="0"/>
              <a:t>formally manage quality levels between the provider and consumer (see A Business Model for Curation).</a:t>
            </a:r>
          </a:p>
          <a:p>
            <a:r>
              <a:rPr lang="en-GB" dirty="0" smtClean="0"/>
              <a:t>Together these interactions between the core cost concepts form a cost concept model for curation. A</a:t>
            </a:r>
          </a:p>
          <a:p>
            <a:r>
              <a:rPr lang="en-GB" dirty="0" smtClean="0"/>
              <a:t>given set of activities undertaken with a given quantity of resources provide us with a Raw Curation</a:t>
            </a:r>
          </a:p>
          <a:p>
            <a:r>
              <a:rPr lang="en-GB" dirty="0" smtClean="0"/>
              <a:t>Service with an associated cost.</a:t>
            </a:r>
            <a:endParaRPr lang="en-GB" dirty="0"/>
          </a:p>
        </p:txBody>
      </p:sp>
      <p:sp>
        <p:nvSpPr>
          <p:cNvPr id="1048619" name="Slide Number Placeholder 3"/>
          <p:cNvSpPr>
            <a:spLocks noGrp="1"/>
          </p:cNvSpPr>
          <p:nvPr>
            <p:ph type="sldNum" sz="quarter" idx="10"/>
          </p:nvPr>
        </p:nvSpPr>
        <p:spPr/>
        <p:txBody>
          <a:bodyPr/>
          <a:lstStyle/>
          <a:p>
            <a:fld id="{78055ADE-B8A9-4A3C-8429-DACEBD80F4DB}" type="slidenum">
              <a:rPr lang="en-GB" smtClean="0"/>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6" name="Slide Image Placeholder 1"/>
          <p:cNvSpPr>
            <a:spLocks noGrp="1" noRot="1" noChangeAspect="1"/>
          </p:cNvSpPr>
          <p:nvPr>
            <p:ph type="sldImg"/>
          </p:nvPr>
        </p:nvSpPr>
        <p:spPr/>
      </p:sp>
      <p:sp>
        <p:nvSpPr>
          <p:cNvPr id="1048637" name="Notes Placeholder 2"/>
          <p:cNvSpPr>
            <a:spLocks noGrp="1"/>
          </p:cNvSpPr>
          <p:nvPr>
            <p:ph type="body" idx="1"/>
          </p:nvPr>
        </p:nvSpPr>
        <p:spPr/>
        <p:txBody>
          <a:bodyPr/>
          <a:lstStyle/>
          <a:p>
            <a:r>
              <a:rPr lang="en-GB" dirty="0" smtClean="0"/>
              <a:t>Remember</a:t>
            </a:r>
            <a:r>
              <a:rPr lang="en-GB" baseline="0" dirty="0" smtClean="0"/>
              <a:t> to consider drivers for your organisation in determining your value proposition. For instance, many funder sponsored and/or national data centres are keen to establish themselves as trusted digital repositories. In the case of institutional data repositories, the drivers may be more aligned with transparency and compliance with external mandates such as EPSRC. </a:t>
            </a:r>
            <a:endParaRPr lang="en-GB" dirty="0"/>
          </a:p>
        </p:txBody>
      </p:sp>
      <p:sp>
        <p:nvSpPr>
          <p:cNvPr id="1048638" name="Slide Number Placeholder 3"/>
          <p:cNvSpPr>
            <a:spLocks noGrp="1"/>
          </p:cNvSpPr>
          <p:nvPr>
            <p:ph type="sldNum" sz="quarter" idx="10"/>
          </p:nvPr>
        </p:nvSpPr>
        <p:spPr/>
        <p:txBody>
          <a:bodyPr/>
          <a:lstStyle/>
          <a:p>
            <a:fld id="{B974B9CD-019F-429E-A44B-7733AD0654ED}" type="slidenum">
              <a:rPr lang="en-GB" smtClean="0"/>
              <a:t>6</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8" name="Slide Image Placeholder 1"/>
          <p:cNvSpPr>
            <a:spLocks noGrp="1" noRot="1" noChangeAspect="1"/>
          </p:cNvSpPr>
          <p:nvPr>
            <p:ph type="sldImg"/>
          </p:nvPr>
        </p:nvSpPr>
        <p:spPr/>
      </p:sp>
      <p:sp>
        <p:nvSpPr>
          <p:cNvPr id="1048649" name="Notes Placeholder 2"/>
          <p:cNvSpPr>
            <a:spLocks noGrp="1"/>
          </p:cNvSpPr>
          <p:nvPr>
            <p:ph type="body" idx="1"/>
          </p:nvPr>
        </p:nvSpPr>
        <p:spPr/>
        <p:txBody>
          <a:bodyPr/>
          <a:lstStyle/>
          <a:p>
            <a:r>
              <a:rPr lang="en-GB" sz="1200" b="0" i="0" kern="1200" dirty="0" smtClean="0">
                <a:solidFill>
                  <a:schemeClr val="tx1"/>
                </a:solidFill>
                <a:effectLst/>
                <a:latin typeface="+mn-lt"/>
                <a:ea typeface="+mn-ea"/>
                <a:cs typeface="+mn-cs"/>
              </a:rPr>
              <a:t>Keep in mind that the business model you use now is unlikely to remain a perfect fit for your organisation over the longer term. Changes in legislation, evolving stakeholder needs, and potential new revenue streams necessitate the ongoing evaluation and refinement of your business model to ensure that your operations remain viable over time.</a:t>
            </a:r>
          </a:p>
          <a:p>
            <a:r>
              <a:rPr lang="en-GB" dirty="0" smtClean="0"/>
              <a:t/>
            </a:r>
            <a:br>
              <a:rPr lang="en-GB" dirty="0" smtClean="0"/>
            </a:br>
            <a:r>
              <a:rPr lang="en-GB" sz="1200" b="0" i="0" kern="1200" dirty="0" smtClean="0">
                <a:solidFill>
                  <a:schemeClr val="tx1"/>
                </a:solidFill>
                <a:effectLst/>
                <a:latin typeface="+mn-lt"/>
                <a:ea typeface="+mn-ea"/>
                <a:cs typeface="+mn-cs"/>
              </a:rPr>
              <a:t>It is important to set aside time and effort to actively monitor your business model. By doing so you put yourself in a better position both to respond in a more agile manner to evolving organisational context and stakeholder needs, and to reassess how you deliver services and activities in the face of evolving resources and cost drivers.</a:t>
            </a:r>
            <a:endParaRPr lang="en-GB" dirty="0"/>
          </a:p>
        </p:txBody>
      </p:sp>
      <p:sp>
        <p:nvSpPr>
          <p:cNvPr id="1048650" name="Slide Number Placeholder 3"/>
          <p:cNvSpPr>
            <a:spLocks noGrp="1"/>
          </p:cNvSpPr>
          <p:nvPr>
            <p:ph type="sldNum" sz="quarter" idx="10"/>
          </p:nvPr>
        </p:nvSpPr>
        <p:spPr/>
        <p:txBody>
          <a:bodyPr/>
          <a:lstStyle/>
          <a:p>
            <a:fld id="{B974B9CD-019F-429E-A44B-7733AD0654ED}" type="slidenum">
              <a:rPr lang="en-GB" smtClean="0"/>
              <a:t>10</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Slide Image Placeholder 1"/>
          <p:cNvSpPr>
            <a:spLocks noGrp="1" noRot="1" noChangeAspect="1" noTextEdit="1"/>
          </p:cNvSpPr>
          <p:nvPr>
            <p:ph type="sldImg"/>
          </p:nvPr>
        </p:nvSpPr>
        <p:spPr bwMode="auto">
          <a:noFill/>
          <a:ln>
            <a:solidFill>
              <a:srgbClr val="000000"/>
            </a:solidFill>
            <a:miter lim="800000"/>
            <a:headEnd/>
            <a:tailEnd/>
          </a:ln>
        </p:spPr>
      </p:sp>
      <p:sp>
        <p:nvSpPr>
          <p:cNvPr id="104866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1048661" name="Slide Number Placeholder 3"/>
          <p:cNvSpPr>
            <a:spLocks noGrp="1"/>
          </p:cNvSpPr>
          <p:nvPr>
            <p:ph type="sldNum" sz="quarter" idx="5"/>
          </p:nvPr>
        </p:nvSpPr>
        <p:spPr bwMode="auto">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A165BFF-6C93-46B4-870E-9D03E7912697}" type="slidenum">
              <a:rPr lang="en-GB" altLang="en-US">
                <a:latin typeface="Calibri" panose="020F0502020204030204" pitchFamily="34" charset="0"/>
              </a:rPr>
              <a:t>11</a:t>
            </a:fld>
            <a:endParaRPr lang="en-GB"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2" name="Title 1"/>
          <p:cNvSpPr>
            <a:spLocks noGrp="1"/>
          </p:cNvSpPr>
          <p:nvPr>
            <p:ph type="ctrTitle"/>
          </p:nvPr>
        </p:nvSpPr>
        <p:spPr>
          <a:xfrm>
            <a:off x="685800" y="2130425"/>
            <a:ext cx="7772400" cy="1470025"/>
          </a:xfrm>
        </p:spPr>
        <p:txBody>
          <a:bodyPr/>
          <a:lstStyle>
            <a:lvl1pPr algn="ctr"/>
          </a:lstStyle>
          <a:p>
            <a:r>
              <a:rPr lang="en-US" smtClean="0"/>
              <a:t>Click to edit Master title style</a:t>
            </a:r>
            <a:endParaRPr lang="en-GB" dirty="0"/>
          </a:p>
        </p:txBody>
      </p:sp>
      <p:sp>
        <p:nvSpPr>
          <p:cNvPr id="104858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1048584" name="Date Placeholder 3"/>
          <p:cNvSpPr>
            <a:spLocks noGrp="1"/>
          </p:cNvSpPr>
          <p:nvPr>
            <p:ph type="dt" sz="half" idx="10"/>
          </p:nvPr>
        </p:nvSpPr>
        <p:spPr/>
        <p:txBody>
          <a:bodyPr/>
          <a:lstStyle/>
          <a:p>
            <a:fld id="{CC411EC8-96BA-446C-BEF6-5B8A1AC4601F}" type="datetimeFigureOut">
              <a:rPr lang="en-GB" smtClean="0"/>
              <a:t>25/02/2016</a:t>
            </a:fld>
            <a:endParaRPr lang="en-GB"/>
          </a:p>
        </p:txBody>
      </p:sp>
      <p:sp>
        <p:nvSpPr>
          <p:cNvPr id="1048585" name="Footer Placeholder 4"/>
          <p:cNvSpPr>
            <a:spLocks noGrp="1"/>
          </p:cNvSpPr>
          <p:nvPr>
            <p:ph type="ftr" sz="quarter" idx="11"/>
          </p:nvPr>
        </p:nvSpPr>
        <p:spPr/>
        <p:txBody>
          <a:bodyPr/>
          <a:lstStyle/>
          <a:p>
            <a:r>
              <a:rPr lang="en-GB" dirty="0" smtClean="0"/>
              <a:t>University of Bournemouth</a:t>
            </a:r>
            <a:endParaRPr lang="en-GB" dirty="0"/>
          </a:p>
        </p:txBody>
      </p:sp>
      <p:sp>
        <p:nvSpPr>
          <p:cNvPr id="1048586" name="Slide Number Placeholder 5"/>
          <p:cNvSpPr>
            <a:spLocks noGrp="1"/>
          </p:cNvSpPr>
          <p:nvPr>
            <p:ph type="sldNum" sz="quarter" idx="12"/>
          </p:nvPr>
        </p:nvSpPr>
        <p:spPr/>
        <p:txBody>
          <a:bodyPr/>
          <a:lstStyle/>
          <a:p>
            <a:fld id="{87DD6978-7833-4913-8E49-2970CED2C8A3}" type="slidenum">
              <a:rPr lang="en-GB" smtClean="0"/>
              <a:t>‹#›</a:t>
            </a:fld>
            <a:endParaRPr lang="en-GB"/>
          </a:p>
        </p:txBody>
      </p:sp>
      <p:sp>
        <p:nvSpPr>
          <p:cNvPr id="1048587" name="Rectangle 6"/>
          <p:cNvSpPr/>
          <p:nvPr userDrawn="1"/>
        </p:nvSpPr>
        <p:spPr>
          <a:xfrm>
            <a:off x="0" y="0"/>
            <a:ext cx="9144000" cy="1340768"/>
          </a:xfrm>
          <a:prstGeom prst="rect">
            <a:avLst/>
          </a:prstGeom>
          <a:gradFill flip="none" rotWithShape="1">
            <a:gsLst>
              <a:gs pos="0">
                <a:srgbClr val="FF0000"/>
              </a:gs>
              <a:gs pos="84000">
                <a:srgbClr val="FFA41D"/>
              </a:gs>
              <a:gs pos="100000">
                <a:srgbClr val="FFC000"/>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97152" name="Picture 2" descr="C:\Users\DCC\Pictures\dcc-logo_png_transparent.png"/>
          <p:cNvPicPr>
            <a:picLocks noChangeAspect="1" noChangeArrowheads="1"/>
          </p:cNvPicPr>
          <p:nvPr userDrawn="1"/>
        </p:nvPicPr>
        <p:blipFill>
          <a:blip r:embed="rId2"/>
          <a:srcRect/>
          <a:stretch>
            <a:fillRect/>
          </a:stretch>
        </p:blipFill>
        <p:spPr bwMode="auto">
          <a:xfrm>
            <a:off x="179512" y="187951"/>
            <a:ext cx="3380929" cy="964866"/>
          </a:xfrm>
          <a:prstGeom prst="rect">
            <a:avLst/>
          </a:prstGeom>
          <a:noFill/>
        </p:spPr>
      </p:pic>
      <p:sp>
        <p:nvSpPr>
          <p:cNvPr id="1048588" name="TextBox 7"/>
          <p:cNvSpPr txBox="1"/>
          <p:nvPr userDrawn="1"/>
        </p:nvSpPr>
        <p:spPr>
          <a:xfrm>
            <a:off x="3779912" y="476672"/>
            <a:ext cx="4824536" cy="510413"/>
          </a:xfrm>
          <a:prstGeom prst="rect">
            <a:avLst/>
          </a:prstGeom>
          <a:noFill/>
        </p:spPr>
        <p:txBody>
          <a:bodyPr wrap="square" rtlCol="0">
            <a:spAutoFit/>
          </a:bodyPr>
          <a:lstStyle/>
          <a:p>
            <a:r>
              <a:rPr lang="en-GB" sz="2000" b="0" dirty="0" smtClean="0">
                <a:solidFill>
                  <a:schemeClr val="bg1"/>
                </a:solidFill>
                <a:latin typeface="Gill Sans MT" panose="020B0502020104020203" pitchFamily="34" charset="0"/>
                <a:cs typeface="Arial" panose="020B0604020202020204" pitchFamily="34" charset="0"/>
              </a:rPr>
              <a:t>because</a:t>
            </a:r>
            <a:r>
              <a:rPr lang="en-GB" sz="2000" b="0" baseline="0" dirty="0" smtClean="0">
                <a:solidFill>
                  <a:schemeClr val="bg1"/>
                </a:solidFill>
                <a:latin typeface="Gill Sans MT" panose="020B0502020104020203" pitchFamily="34" charset="0"/>
                <a:cs typeface="Arial" panose="020B0604020202020204" pitchFamily="34" charset="0"/>
              </a:rPr>
              <a:t> good research needs good data</a:t>
            </a:r>
            <a:endParaRPr lang="en-GB" sz="2000" b="0" dirty="0">
              <a:solidFill>
                <a:schemeClr val="bg1"/>
              </a:solidFill>
              <a:latin typeface="Gill Sans MT" panose="020B0502020104020203" pitchFamily="34" charset="0"/>
              <a:cs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99" name="Title 1"/>
          <p:cNvSpPr>
            <a:spLocks noGrp="1"/>
          </p:cNvSpPr>
          <p:nvPr>
            <p:ph type="title"/>
          </p:nvPr>
        </p:nvSpPr>
        <p:spPr/>
        <p:txBody>
          <a:bodyPr/>
          <a:lstStyle/>
          <a:p>
            <a:r>
              <a:rPr lang="en-US" smtClean="0"/>
              <a:t>Click to edit Master title style</a:t>
            </a:r>
            <a:endParaRPr lang="en-GB"/>
          </a:p>
        </p:txBody>
      </p:sp>
      <p:sp>
        <p:nvSpPr>
          <p:cNvPr id="1048700"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048701" name="Date Placeholder 3"/>
          <p:cNvSpPr>
            <a:spLocks noGrp="1"/>
          </p:cNvSpPr>
          <p:nvPr>
            <p:ph type="dt" sz="half" idx="10"/>
          </p:nvPr>
        </p:nvSpPr>
        <p:spPr/>
        <p:txBody>
          <a:bodyPr/>
          <a:lstStyle/>
          <a:p>
            <a:fld id="{CC411EC8-96BA-446C-BEF6-5B8A1AC4601F}" type="datetimeFigureOut">
              <a:rPr lang="en-GB" smtClean="0"/>
              <a:t>25/02/2016</a:t>
            </a:fld>
            <a:endParaRPr lang="en-GB"/>
          </a:p>
        </p:txBody>
      </p:sp>
      <p:sp>
        <p:nvSpPr>
          <p:cNvPr id="1048702" name="Footer Placeholder 4"/>
          <p:cNvSpPr>
            <a:spLocks noGrp="1"/>
          </p:cNvSpPr>
          <p:nvPr>
            <p:ph type="ftr" sz="quarter" idx="11"/>
          </p:nvPr>
        </p:nvSpPr>
        <p:spPr/>
        <p:txBody>
          <a:bodyPr/>
          <a:lstStyle/>
          <a:p>
            <a:endParaRPr lang="en-GB"/>
          </a:p>
        </p:txBody>
      </p:sp>
      <p:sp>
        <p:nvSpPr>
          <p:cNvPr id="1048703" name="Slide Number Placeholder 5"/>
          <p:cNvSpPr>
            <a:spLocks noGrp="1"/>
          </p:cNvSpPr>
          <p:nvPr>
            <p:ph type="sldNum" sz="quarter" idx="12"/>
          </p:nvPr>
        </p:nvSpPr>
        <p:spPr/>
        <p:txBody>
          <a:bodyPr/>
          <a:lstStyle/>
          <a:p>
            <a:fld id="{87DD6978-7833-4913-8E49-2970CED2C8A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80"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1048681"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048682" name="Date Placeholder 3"/>
          <p:cNvSpPr>
            <a:spLocks noGrp="1"/>
          </p:cNvSpPr>
          <p:nvPr>
            <p:ph type="dt" sz="half" idx="10"/>
          </p:nvPr>
        </p:nvSpPr>
        <p:spPr/>
        <p:txBody>
          <a:bodyPr/>
          <a:lstStyle/>
          <a:p>
            <a:fld id="{CC411EC8-96BA-446C-BEF6-5B8A1AC4601F}" type="datetimeFigureOut">
              <a:rPr lang="en-GB" smtClean="0"/>
              <a:t>25/02/2016</a:t>
            </a:fld>
            <a:endParaRPr lang="en-GB"/>
          </a:p>
        </p:txBody>
      </p:sp>
      <p:sp>
        <p:nvSpPr>
          <p:cNvPr id="1048683" name="Footer Placeholder 4"/>
          <p:cNvSpPr>
            <a:spLocks noGrp="1"/>
          </p:cNvSpPr>
          <p:nvPr>
            <p:ph type="ftr" sz="quarter" idx="11"/>
          </p:nvPr>
        </p:nvSpPr>
        <p:spPr/>
        <p:txBody>
          <a:bodyPr/>
          <a:lstStyle/>
          <a:p>
            <a:endParaRPr lang="en-GB"/>
          </a:p>
        </p:txBody>
      </p:sp>
      <p:sp>
        <p:nvSpPr>
          <p:cNvPr id="1048684" name="Slide Number Placeholder 5"/>
          <p:cNvSpPr>
            <a:spLocks noGrp="1"/>
          </p:cNvSpPr>
          <p:nvPr>
            <p:ph type="sldNum" sz="quarter" idx="12"/>
          </p:nvPr>
        </p:nvSpPr>
        <p:spPr/>
        <p:txBody>
          <a:bodyPr/>
          <a:lstStyle/>
          <a:p>
            <a:fld id="{87DD6978-7833-4913-8E49-2970CED2C8A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94" name="Title 1"/>
          <p:cNvSpPr>
            <a:spLocks noGrp="1"/>
          </p:cNvSpPr>
          <p:nvPr>
            <p:ph type="title"/>
          </p:nvPr>
        </p:nvSpPr>
        <p:spPr>
          <a:xfrm>
            <a:off x="467544" y="0"/>
            <a:ext cx="8229600" cy="922114"/>
          </a:xfrm>
        </p:spPr>
        <p:txBody>
          <a:bodyPr/>
          <a:lstStyle/>
          <a:p>
            <a:r>
              <a:rPr lang="en-US" smtClean="0"/>
              <a:t>Click to edit Master title style</a:t>
            </a:r>
            <a:endParaRPr lang="en-GB"/>
          </a:p>
        </p:txBody>
      </p:sp>
      <p:sp>
        <p:nvSpPr>
          <p:cNvPr id="1048595" name="Content Placeholder 2"/>
          <p:cNvSpPr>
            <a:spLocks noGrp="1"/>
          </p:cNvSpPr>
          <p:nvPr>
            <p:ph idx="1"/>
          </p:nvPr>
        </p:nvSpPr>
        <p:spPr>
          <a:xfrm>
            <a:off x="467544" y="1340768"/>
            <a:ext cx="8229600" cy="499716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94"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1048695"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48696" name="Date Placeholder 3"/>
          <p:cNvSpPr>
            <a:spLocks noGrp="1"/>
          </p:cNvSpPr>
          <p:nvPr>
            <p:ph type="dt" sz="half" idx="10"/>
          </p:nvPr>
        </p:nvSpPr>
        <p:spPr/>
        <p:txBody>
          <a:bodyPr/>
          <a:lstStyle/>
          <a:p>
            <a:fld id="{CC411EC8-96BA-446C-BEF6-5B8A1AC4601F}" type="datetimeFigureOut">
              <a:rPr lang="en-GB" smtClean="0"/>
              <a:t>25/02/2016</a:t>
            </a:fld>
            <a:endParaRPr lang="en-GB"/>
          </a:p>
        </p:txBody>
      </p:sp>
      <p:sp>
        <p:nvSpPr>
          <p:cNvPr id="1048697" name="Footer Placeholder 4"/>
          <p:cNvSpPr>
            <a:spLocks noGrp="1"/>
          </p:cNvSpPr>
          <p:nvPr>
            <p:ph type="ftr" sz="quarter" idx="11"/>
          </p:nvPr>
        </p:nvSpPr>
        <p:spPr/>
        <p:txBody>
          <a:bodyPr/>
          <a:lstStyle/>
          <a:p>
            <a:endParaRPr lang="en-GB"/>
          </a:p>
        </p:txBody>
      </p:sp>
      <p:sp>
        <p:nvSpPr>
          <p:cNvPr id="1048698" name="Slide Number Placeholder 5"/>
          <p:cNvSpPr>
            <a:spLocks noGrp="1"/>
          </p:cNvSpPr>
          <p:nvPr>
            <p:ph type="sldNum" sz="quarter" idx="12"/>
          </p:nvPr>
        </p:nvSpPr>
        <p:spPr/>
        <p:txBody>
          <a:bodyPr/>
          <a:lstStyle/>
          <a:p>
            <a:fld id="{87DD6978-7833-4913-8E49-2970CED2C8A3}"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62" name="Title 1"/>
          <p:cNvSpPr>
            <a:spLocks noGrp="1"/>
          </p:cNvSpPr>
          <p:nvPr>
            <p:ph type="title"/>
          </p:nvPr>
        </p:nvSpPr>
        <p:spPr/>
        <p:txBody>
          <a:bodyPr/>
          <a:lstStyle/>
          <a:p>
            <a:r>
              <a:rPr lang="en-US" smtClean="0"/>
              <a:t>Click to edit Master title style</a:t>
            </a:r>
            <a:endParaRPr lang="en-GB"/>
          </a:p>
        </p:txBody>
      </p:sp>
      <p:sp>
        <p:nvSpPr>
          <p:cNvPr id="104866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04866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048665" name="Date Placeholder 4"/>
          <p:cNvSpPr>
            <a:spLocks noGrp="1"/>
          </p:cNvSpPr>
          <p:nvPr>
            <p:ph type="dt" sz="half" idx="10"/>
          </p:nvPr>
        </p:nvSpPr>
        <p:spPr/>
        <p:txBody>
          <a:bodyPr/>
          <a:lstStyle/>
          <a:p>
            <a:fld id="{CC411EC8-96BA-446C-BEF6-5B8A1AC4601F}" type="datetimeFigureOut">
              <a:rPr lang="en-GB" smtClean="0"/>
              <a:t>25/02/2016</a:t>
            </a:fld>
            <a:endParaRPr lang="en-GB"/>
          </a:p>
        </p:txBody>
      </p:sp>
      <p:sp>
        <p:nvSpPr>
          <p:cNvPr id="1048666" name="Footer Placeholder 5"/>
          <p:cNvSpPr>
            <a:spLocks noGrp="1"/>
          </p:cNvSpPr>
          <p:nvPr>
            <p:ph type="ftr" sz="quarter" idx="11"/>
          </p:nvPr>
        </p:nvSpPr>
        <p:spPr/>
        <p:txBody>
          <a:bodyPr/>
          <a:lstStyle/>
          <a:p>
            <a:endParaRPr lang="en-GB"/>
          </a:p>
        </p:txBody>
      </p:sp>
      <p:sp>
        <p:nvSpPr>
          <p:cNvPr id="1048667" name="Slide Number Placeholder 6"/>
          <p:cNvSpPr>
            <a:spLocks noGrp="1"/>
          </p:cNvSpPr>
          <p:nvPr>
            <p:ph type="sldNum" sz="quarter" idx="12"/>
          </p:nvPr>
        </p:nvSpPr>
        <p:spPr/>
        <p:txBody>
          <a:bodyPr/>
          <a:lstStyle/>
          <a:p>
            <a:fld id="{87DD6978-7833-4913-8E49-2970CED2C8A3}"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68" name="Title 1"/>
          <p:cNvSpPr>
            <a:spLocks noGrp="1"/>
          </p:cNvSpPr>
          <p:nvPr>
            <p:ph type="title"/>
          </p:nvPr>
        </p:nvSpPr>
        <p:spPr/>
        <p:txBody>
          <a:bodyPr/>
          <a:lstStyle/>
          <a:p>
            <a:r>
              <a:rPr lang="en-US" smtClean="0"/>
              <a:t>Click to edit Master title style</a:t>
            </a:r>
            <a:endParaRPr lang="en-GB"/>
          </a:p>
        </p:txBody>
      </p:sp>
      <p:sp>
        <p:nvSpPr>
          <p:cNvPr id="1048669"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670"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048671"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672"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048673" name="Date Placeholder 6"/>
          <p:cNvSpPr>
            <a:spLocks noGrp="1"/>
          </p:cNvSpPr>
          <p:nvPr>
            <p:ph type="dt" sz="half" idx="10"/>
          </p:nvPr>
        </p:nvSpPr>
        <p:spPr/>
        <p:txBody>
          <a:bodyPr/>
          <a:lstStyle/>
          <a:p>
            <a:fld id="{CC411EC8-96BA-446C-BEF6-5B8A1AC4601F}" type="datetimeFigureOut">
              <a:rPr lang="en-GB" smtClean="0"/>
              <a:t>25/02/2016</a:t>
            </a:fld>
            <a:endParaRPr lang="en-GB"/>
          </a:p>
        </p:txBody>
      </p:sp>
      <p:sp>
        <p:nvSpPr>
          <p:cNvPr id="1048674" name="Footer Placeholder 7"/>
          <p:cNvSpPr>
            <a:spLocks noGrp="1"/>
          </p:cNvSpPr>
          <p:nvPr>
            <p:ph type="ftr" sz="quarter" idx="11"/>
          </p:nvPr>
        </p:nvSpPr>
        <p:spPr/>
        <p:txBody>
          <a:bodyPr/>
          <a:lstStyle/>
          <a:p>
            <a:endParaRPr lang="en-GB"/>
          </a:p>
        </p:txBody>
      </p:sp>
      <p:sp>
        <p:nvSpPr>
          <p:cNvPr id="1048675" name="Slide Number Placeholder 8"/>
          <p:cNvSpPr>
            <a:spLocks noGrp="1"/>
          </p:cNvSpPr>
          <p:nvPr>
            <p:ph type="sldNum" sz="quarter" idx="12"/>
          </p:nvPr>
        </p:nvSpPr>
        <p:spPr/>
        <p:txBody>
          <a:bodyPr/>
          <a:lstStyle/>
          <a:p>
            <a:fld id="{87DD6978-7833-4913-8E49-2970CED2C8A3}"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76" name="Title 1"/>
          <p:cNvSpPr>
            <a:spLocks noGrp="1"/>
          </p:cNvSpPr>
          <p:nvPr>
            <p:ph type="title"/>
          </p:nvPr>
        </p:nvSpPr>
        <p:spPr/>
        <p:txBody>
          <a:bodyPr/>
          <a:lstStyle/>
          <a:p>
            <a:r>
              <a:rPr lang="en-US" smtClean="0"/>
              <a:t>Click to edit Master title style</a:t>
            </a:r>
            <a:endParaRPr lang="en-GB"/>
          </a:p>
        </p:txBody>
      </p:sp>
      <p:sp>
        <p:nvSpPr>
          <p:cNvPr id="1048677" name="Date Placeholder 2"/>
          <p:cNvSpPr>
            <a:spLocks noGrp="1"/>
          </p:cNvSpPr>
          <p:nvPr>
            <p:ph type="dt" sz="half" idx="10"/>
          </p:nvPr>
        </p:nvSpPr>
        <p:spPr/>
        <p:txBody>
          <a:bodyPr/>
          <a:lstStyle/>
          <a:p>
            <a:fld id="{CC411EC8-96BA-446C-BEF6-5B8A1AC4601F}" type="datetimeFigureOut">
              <a:rPr lang="en-GB" smtClean="0"/>
              <a:t>25/02/2016</a:t>
            </a:fld>
            <a:endParaRPr lang="en-GB"/>
          </a:p>
        </p:txBody>
      </p:sp>
      <p:sp>
        <p:nvSpPr>
          <p:cNvPr id="1048678" name="Footer Placeholder 3"/>
          <p:cNvSpPr>
            <a:spLocks noGrp="1"/>
          </p:cNvSpPr>
          <p:nvPr>
            <p:ph type="ftr" sz="quarter" idx="11"/>
          </p:nvPr>
        </p:nvSpPr>
        <p:spPr/>
        <p:txBody>
          <a:bodyPr/>
          <a:lstStyle/>
          <a:p>
            <a:endParaRPr lang="en-GB"/>
          </a:p>
        </p:txBody>
      </p:sp>
      <p:sp>
        <p:nvSpPr>
          <p:cNvPr id="1048679" name="Slide Number Placeholder 4"/>
          <p:cNvSpPr>
            <a:spLocks noGrp="1"/>
          </p:cNvSpPr>
          <p:nvPr>
            <p:ph type="sldNum" sz="quarter" idx="12"/>
          </p:nvPr>
        </p:nvSpPr>
        <p:spPr/>
        <p:txBody>
          <a:bodyPr/>
          <a:lstStyle/>
          <a:p>
            <a:fld id="{87DD6978-7833-4913-8E49-2970CED2C8A3}"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85" name="Date Placeholder 1"/>
          <p:cNvSpPr>
            <a:spLocks noGrp="1"/>
          </p:cNvSpPr>
          <p:nvPr>
            <p:ph type="dt" sz="half" idx="10"/>
          </p:nvPr>
        </p:nvSpPr>
        <p:spPr/>
        <p:txBody>
          <a:bodyPr/>
          <a:lstStyle/>
          <a:p>
            <a:fld id="{CC411EC8-96BA-446C-BEF6-5B8A1AC4601F}" type="datetimeFigureOut">
              <a:rPr lang="en-GB" smtClean="0"/>
              <a:t>25/02/2016</a:t>
            </a:fld>
            <a:endParaRPr lang="en-GB"/>
          </a:p>
        </p:txBody>
      </p:sp>
      <p:sp>
        <p:nvSpPr>
          <p:cNvPr id="1048686" name="Footer Placeholder 2"/>
          <p:cNvSpPr>
            <a:spLocks noGrp="1"/>
          </p:cNvSpPr>
          <p:nvPr>
            <p:ph type="ftr" sz="quarter" idx="11"/>
          </p:nvPr>
        </p:nvSpPr>
        <p:spPr/>
        <p:txBody>
          <a:bodyPr/>
          <a:lstStyle/>
          <a:p>
            <a:endParaRPr lang="en-GB"/>
          </a:p>
        </p:txBody>
      </p:sp>
      <p:sp>
        <p:nvSpPr>
          <p:cNvPr id="1048687" name="Slide Number Placeholder 3"/>
          <p:cNvSpPr>
            <a:spLocks noGrp="1"/>
          </p:cNvSpPr>
          <p:nvPr>
            <p:ph type="sldNum" sz="quarter" idx="12"/>
          </p:nvPr>
        </p:nvSpPr>
        <p:spPr/>
        <p:txBody>
          <a:bodyPr/>
          <a:lstStyle/>
          <a:p>
            <a:fld id="{87DD6978-7833-4913-8E49-2970CED2C8A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704"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1048705"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1048706"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707" name="Date Placeholder 4"/>
          <p:cNvSpPr>
            <a:spLocks noGrp="1"/>
          </p:cNvSpPr>
          <p:nvPr>
            <p:ph type="dt" sz="half" idx="10"/>
          </p:nvPr>
        </p:nvSpPr>
        <p:spPr/>
        <p:txBody>
          <a:bodyPr/>
          <a:lstStyle/>
          <a:p>
            <a:fld id="{CC411EC8-96BA-446C-BEF6-5B8A1AC4601F}" type="datetimeFigureOut">
              <a:rPr lang="en-GB" smtClean="0"/>
              <a:t>25/02/2016</a:t>
            </a:fld>
            <a:endParaRPr lang="en-GB"/>
          </a:p>
        </p:txBody>
      </p:sp>
      <p:sp>
        <p:nvSpPr>
          <p:cNvPr id="1048708" name="Footer Placeholder 5"/>
          <p:cNvSpPr>
            <a:spLocks noGrp="1"/>
          </p:cNvSpPr>
          <p:nvPr>
            <p:ph type="ftr" sz="quarter" idx="11"/>
          </p:nvPr>
        </p:nvSpPr>
        <p:spPr/>
        <p:txBody>
          <a:bodyPr/>
          <a:lstStyle/>
          <a:p>
            <a:endParaRPr lang="en-GB"/>
          </a:p>
        </p:txBody>
      </p:sp>
      <p:sp>
        <p:nvSpPr>
          <p:cNvPr id="1048709" name="Slide Number Placeholder 6"/>
          <p:cNvSpPr>
            <a:spLocks noGrp="1"/>
          </p:cNvSpPr>
          <p:nvPr>
            <p:ph type="sldNum" sz="quarter" idx="12"/>
          </p:nvPr>
        </p:nvSpPr>
        <p:spPr/>
        <p:txBody>
          <a:bodyPr/>
          <a:lstStyle/>
          <a:p>
            <a:fld id="{87DD6978-7833-4913-8E49-2970CED2C8A3}"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88"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1048689"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1048690"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691" name="Date Placeholder 4"/>
          <p:cNvSpPr>
            <a:spLocks noGrp="1"/>
          </p:cNvSpPr>
          <p:nvPr>
            <p:ph type="dt" sz="half" idx="10"/>
          </p:nvPr>
        </p:nvSpPr>
        <p:spPr/>
        <p:txBody>
          <a:bodyPr/>
          <a:lstStyle/>
          <a:p>
            <a:fld id="{CC411EC8-96BA-446C-BEF6-5B8A1AC4601F}" type="datetimeFigureOut">
              <a:rPr lang="en-GB" smtClean="0"/>
              <a:t>25/02/2016</a:t>
            </a:fld>
            <a:endParaRPr lang="en-GB"/>
          </a:p>
        </p:txBody>
      </p:sp>
      <p:sp>
        <p:nvSpPr>
          <p:cNvPr id="1048692" name="Footer Placeholder 5"/>
          <p:cNvSpPr>
            <a:spLocks noGrp="1"/>
          </p:cNvSpPr>
          <p:nvPr>
            <p:ph type="ftr" sz="quarter" idx="11"/>
          </p:nvPr>
        </p:nvSpPr>
        <p:spPr/>
        <p:txBody>
          <a:bodyPr/>
          <a:lstStyle/>
          <a:p>
            <a:endParaRPr lang="en-GB"/>
          </a:p>
        </p:txBody>
      </p:sp>
      <p:sp>
        <p:nvSpPr>
          <p:cNvPr id="1048693" name="Slide Number Placeholder 6"/>
          <p:cNvSpPr>
            <a:spLocks noGrp="1"/>
          </p:cNvSpPr>
          <p:nvPr>
            <p:ph type="sldNum" sz="quarter" idx="12"/>
          </p:nvPr>
        </p:nvSpPr>
        <p:spPr/>
        <p:txBody>
          <a:bodyPr/>
          <a:lstStyle/>
          <a:p>
            <a:fld id="{87DD6978-7833-4913-8E49-2970CED2C8A3}"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457200" y="0"/>
            <a:ext cx="8229600" cy="994122"/>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1048577" name="Text Placeholder 2"/>
          <p:cNvSpPr>
            <a:spLocks noGrp="1"/>
          </p:cNvSpPr>
          <p:nvPr>
            <p:ph type="body" idx="1"/>
          </p:nvPr>
        </p:nvSpPr>
        <p:spPr>
          <a:xfrm>
            <a:off x="435496" y="1340768"/>
            <a:ext cx="8229600" cy="81467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4857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11EC8-96BA-446C-BEF6-5B8A1AC4601F}" type="datetimeFigureOut">
              <a:rPr lang="en-GB" smtClean="0"/>
              <a:t>25/02/2016</a:t>
            </a:fld>
            <a:endParaRPr lang="en-GB"/>
          </a:p>
        </p:txBody>
      </p:sp>
      <p:sp>
        <p:nvSpPr>
          <p:cNvPr id="104857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104858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DD6978-7833-4913-8E49-2970CED2C8A3}" type="slidenum">
              <a:rPr lang="en-GB" smtClean="0"/>
              <a:t>‹#›</a:t>
            </a:fld>
            <a:endParaRPr lang="en-GB"/>
          </a:p>
        </p:txBody>
      </p:sp>
      <p:sp>
        <p:nvSpPr>
          <p:cNvPr id="1048581" name="Rectangle 6"/>
          <p:cNvSpPr/>
          <p:nvPr/>
        </p:nvSpPr>
        <p:spPr>
          <a:xfrm>
            <a:off x="0" y="980728"/>
            <a:ext cx="9157175" cy="144016"/>
          </a:xfrm>
          <a:prstGeom prst="rect">
            <a:avLst/>
          </a:prstGeom>
          <a:gradFill flip="none" rotWithShape="1">
            <a:gsLst>
              <a:gs pos="0">
                <a:srgbClr val="FF0000"/>
              </a:gs>
              <a:gs pos="84000">
                <a:srgbClr val="FFA41D"/>
              </a:gs>
              <a:gs pos="100000">
                <a:srgbClr val="FFC000"/>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0" eaLnBrk="1" latinLnBrk="0" hangingPunct="1">
        <a:spcBef>
          <a:spcPct val="0"/>
        </a:spcBef>
        <a:buNone/>
        <a:defRPr sz="4400" kern="1200">
          <a:solidFill>
            <a:schemeClr val="accent1"/>
          </a:solidFill>
          <a:latin typeface="+mj-lt"/>
          <a:ea typeface="+mj-ea"/>
          <a:cs typeface="+mj-cs"/>
        </a:defRPr>
      </a:lvl1pPr>
    </p:titleStyle>
    <p:bodyStyle>
      <a:lvl1pPr marL="442913" indent="-442913" algn="l" defTabSz="914400" rtl="0" eaLnBrk="1" latinLnBrk="0" hangingPunct="1">
        <a:spcBef>
          <a:spcPct val="20000"/>
        </a:spcBef>
        <a:buFontTx/>
        <a:buBlip>
          <a:blip r:embed="rId13"/>
        </a:buBlip>
        <a:defRPr sz="3200" kern="1200">
          <a:solidFill>
            <a:schemeClr val="tx1"/>
          </a:solidFill>
          <a:latin typeface="+mn-lt"/>
          <a:ea typeface="+mn-ea"/>
          <a:cs typeface="+mn-cs"/>
        </a:defRPr>
      </a:lvl1pPr>
      <a:lvl2pPr marL="803275" indent="-346075" algn="l" defTabSz="914400" rtl="0" eaLnBrk="1" latinLnBrk="0" hangingPunct="1">
        <a:spcBef>
          <a:spcPct val="20000"/>
        </a:spcBef>
        <a:buFont typeface="Stencil" panose="040409050D0802020404" pitchFamily="82"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Stencil" panose="040409050D0802020404" pitchFamily="82"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Stencil" panose="040409050D0802020404" pitchFamily="82"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curationexchange.org/"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dcc.ac.uk/resource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curationexchange.org/"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4cproject.eu/d3-2-ccm-gr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4cproject.eu/d3-2-ccm-grs"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4cproject.eu/d3-2-ccm-grs"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blog.kksmarts.com/wp-content/uploads/2013/05/tape_measuring_success_6539.jpg"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lib-ldiv.lancs.ac.uk:8080/dmaonline/dashboard/index.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Title 1"/>
          <p:cNvSpPr>
            <a:spLocks noGrp="1"/>
          </p:cNvSpPr>
          <p:nvPr>
            <p:ph type="ctrTitle"/>
          </p:nvPr>
        </p:nvSpPr>
        <p:spPr>
          <a:xfrm>
            <a:off x="899592" y="3068960"/>
            <a:ext cx="7342584" cy="1470025"/>
          </a:xfrm>
        </p:spPr>
        <p:txBody>
          <a:bodyPr>
            <a:normAutofit fontScale="90000"/>
          </a:bodyPr>
          <a:lstStyle/>
          <a:p>
            <a:r>
              <a:rPr lang="en-GB" dirty="0" smtClean="0"/>
              <a:t>Making the case for RDM – from pilots to sustainable services</a:t>
            </a:r>
            <a:br>
              <a:rPr lang="en-GB" dirty="0" smtClean="0"/>
            </a:br>
            <a:r>
              <a:rPr lang="en-GB" dirty="0" smtClean="0"/>
              <a:t/>
            </a:r>
            <a:br>
              <a:rPr lang="en-GB" dirty="0" smtClean="0"/>
            </a:br>
            <a:endParaRPr lang="en-GB" sz="3100" dirty="0"/>
          </a:p>
        </p:txBody>
      </p:sp>
      <p:pic>
        <p:nvPicPr>
          <p:cNvPr id="2097153" name="Picture 2"/>
          <p:cNvPicPr>
            <a:picLocks noChangeAspect="1" noChangeArrowheads="1"/>
          </p:cNvPicPr>
          <p:nvPr/>
        </p:nvPicPr>
        <p:blipFill>
          <a:blip r:embed="rId3"/>
          <a:srcRect/>
          <a:stretch>
            <a:fillRect/>
          </a:stretch>
        </p:blipFill>
        <p:spPr bwMode="auto">
          <a:xfrm>
            <a:off x="323528" y="6093296"/>
            <a:ext cx="1554163" cy="549275"/>
          </a:xfrm>
          <a:prstGeom prst="rect">
            <a:avLst/>
          </a:prstGeom>
          <a:noFill/>
          <a:ln>
            <a:noFill/>
          </a:ln>
          <a:effectLst/>
        </p:spPr>
      </p:pic>
      <p:sp>
        <p:nvSpPr>
          <p:cNvPr id="1048590" name="TextBox 3"/>
          <p:cNvSpPr txBox="1"/>
          <p:nvPr/>
        </p:nvSpPr>
        <p:spPr>
          <a:xfrm>
            <a:off x="2195736" y="6183267"/>
            <a:ext cx="6480720" cy="336677"/>
          </a:xfrm>
          <a:prstGeom prst="rect">
            <a:avLst/>
          </a:prstGeom>
          <a:noFill/>
        </p:spPr>
        <p:txBody>
          <a:bodyPr wrap="square" rtlCol="0">
            <a:spAutoFit/>
          </a:bodyPr>
          <a:lstStyle/>
          <a:p>
            <a:r>
              <a:rPr lang="en-GB" sz="1200" dirty="0"/>
              <a:t>This work is licensed under the Creative Commons Attribution 2.5 UK: Scotland License.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6" name="Title 1"/>
          <p:cNvSpPr>
            <a:spLocks noGrp="1"/>
          </p:cNvSpPr>
          <p:nvPr>
            <p:ph type="title"/>
          </p:nvPr>
        </p:nvSpPr>
        <p:spPr/>
        <p:txBody>
          <a:bodyPr>
            <a:normAutofit fontScale="90000"/>
          </a:bodyPr>
          <a:lstStyle/>
          <a:p>
            <a:r>
              <a:rPr lang="en-GB" dirty="0" smtClean="0"/>
              <a:t>Sustainability of your business model</a:t>
            </a:r>
            <a:endParaRPr lang="en-GB" dirty="0"/>
          </a:p>
        </p:txBody>
      </p:sp>
      <p:pic>
        <p:nvPicPr>
          <p:cNvPr id="2097160" name="Picture 2" descr="http://www.curationexchange.org/images/sustainability_cycle.png"/>
          <p:cNvPicPr>
            <a:picLocks noChangeAspect="1" noChangeArrowheads="1"/>
          </p:cNvPicPr>
          <p:nvPr/>
        </p:nvPicPr>
        <p:blipFill>
          <a:blip r:embed="rId3"/>
          <a:srcRect/>
          <a:stretch>
            <a:fillRect/>
          </a:stretch>
        </p:blipFill>
        <p:spPr bwMode="auto">
          <a:xfrm>
            <a:off x="611560" y="1277687"/>
            <a:ext cx="8056880" cy="5038295"/>
          </a:xfrm>
          <a:prstGeom prst="rect">
            <a:avLst/>
          </a:prstGeom>
          <a:noFill/>
        </p:spPr>
      </p:pic>
      <p:sp>
        <p:nvSpPr>
          <p:cNvPr id="1048647" name="Rectangle 3"/>
          <p:cNvSpPr/>
          <p:nvPr/>
        </p:nvSpPr>
        <p:spPr>
          <a:xfrm>
            <a:off x="6156176" y="6517666"/>
            <a:ext cx="2951480" cy="329310"/>
          </a:xfrm>
          <a:prstGeom prst="rect">
            <a:avLst/>
          </a:prstGeom>
        </p:spPr>
        <p:txBody>
          <a:bodyPr wrap="none">
            <a:spAutoFit/>
          </a:bodyPr>
          <a:lstStyle/>
          <a:p>
            <a:r>
              <a:rPr lang="en-GB" sz="1400" b="1" dirty="0">
                <a:hlinkClick r:id="rId4"/>
              </a:rPr>
              <a:t>http://www.curationexchange.org</a:t>
            </a:r>
            <a:r>
              <a:rPr lang="en-GB" sz="1400" b="1" dirty="0" smtClean="0">
                <a:hlinkClick r:id="rId4"/>
              </a:rPr>
              <a:t>/</a:t>
            </a:r>
            <a:r>
              <a:rPr lang="en-GB" sz="1400" b="1" dirty="0" smtClean="0"/>
              <a:t> </a:t>
            </a:r>
            <a:endParaRPr lang="en-GB" sz="1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Rectangle 2"/>
          <p:cNvSpPr>
            <a:spLocks noGrp="1" noChangeArrowheads="1"/>
          </p:cNvSpPr>
          <p:nvPr>
            <p:ph type="title"/>
          </p:nvPr>
        </p:nvSpPr>
        <p:spPr>
          <a:xfrm>
            <a:off x="1403350" y="1268413"/>
            <a:ext cx="5832475" cy="914400"/>
          </a:xfrm>
        </p:spPr>
        <p:txBody>
          <a:bodyPr>
            <a:normAutofit/>
          </a:bodyPr>
          <a:lstStyle/>
          <a:p>
            <a:pPr eaLnBrk="1" hangingPunct="1"/>
            <a:r>
              <a:rPr lang="en-GB" altLang="en-US" smtClean="0"/>
              <a:t>Thanks for listening!</a:t>
            </a:r>
          </a:p>
        </p:txBody>
      </p:sp>
      <p:sp>
        <p:nvSpPr>
          <p:cNvPr id="1048658" name="Rectangle 3"/>
          <p:cNvSpPr>
            <a:spLocks noGrp="1" noChangeArrowheads="1"/>
          </p:cNvSpPr>
          <p:nvPr>
            <p:ph idx="1"/>
          </p:nvPr>
        </p:nvSpPr>
        <p:spPr>
          <a:xfrm>
            <a:off x="684213" y="3068638"/>
            <a:ext cx="7127875" cy="3384550"/>
          </a:xfrm>
        </p:spPr>
        <p:txBody>
          <a:bodyPr rtlCol="0">
            <a:normAutofit lnSpcReduction="10000"/>
          </a:bodyPr>
          <a:lstStyle/>
          <a:p>
            <a:pPr eaLnBrk="1" fontAlgn="auto" hangingPunct="1">
              <a:spcAft>
                <a:spcPts val="0"/>
              </a:spcAft>
              <a:buFontTx/>
              <a:buNone/>
            </a:pPr>
            <a:endParaRPr lang="en-GB" sz="2400" dirty="0" smtClean="0">
              <a:solidFill>
                <a:srgbClr val="FC6204"/>
              </a:solidFill>
            </a:endParaRPr>
          </a:p>
          <a:p>
            <a:pPr algn="ctr" eaLnBrk="1" fontAlgn="auto" hangingPunct="1">
              <a:spcAft>
                <a:spcPts val="0"/>
              </a:spcAft>
              <a:buFontTx/>
              <a:buNone/>
            </a:pPr>
            <a:r>
              <a:rPr lang="en-GB" sz="2800" dirty="0" smtClean="0"/>
              <a:t>DCC guidance, tools and case studies:</a:t>
            </a:r>
          </a:p>
          <a:p>
            <a:pPr algn="ctr" eaLnBrk="1" fontAlgn="auto" hangingPunct="1">
              <a:spcAft>
                <a:spcPts val="0"/>
              </a:spcAft>
              <a:buFontTx/>
              <a:buNone/>
            </a:pPr>
            <a:r>
              <a:rPr lang="en-GB" sz="2800" dirty="0" smtClean="0">
                <a:hlinkClick r:id="rId3"/>
              </a:rPr>
              <a:t>www.dcc.ac.uk/resources</a:t>
            </a:r>
            <a:endParaRPr lang="en-GB" sz="2800" dirty="0" smtClean="0"/>
          </a:p>
          <a:p>
            <a:pPr algn="ctr" eaLnBrk="1" fontAlgn="auto" hangingPunct="1">
              <a:spcAft>
                <a:spcPts val="0"/>
              </a:spcAft>
              <a:buFontTx/>
              <a:buNone/>
            </a:pPr>
            <a:endParaRPr lang="en-GB" sz="3600" u="sng" dirty="0">
              <a:solidFill>
                <a:srgbClr val="0096E3"/>
              </a:solidFill>
            </a:endParaRPr>
          </a:p>
          <a:p>
            <a:pPr algn="ctr" eaLnBrk="1" fontAlgn="auto" hangingPunct="1">
              <a:spcAft>
                <a:spcPts val="0"/>
              </a:spcAft>
              <a:buFont typeface="Arial" panose="020B0604020202020204" pitchFamily="34" charset="0"/>
              <a:buNone/>
            </a:pPr>
            <a:r>
              <a:rPr lang="en-GB" sz="2800" dirty="0"/>
              <a:t>Follow us on </a:t>
            </a:r>
            <a:r>
              <a:rPr lang="en-GB" sz="2800" dirty="0" smtClean="0"/>
              <a:t>twitter:</a:t>
            </a:r>
          </a:p>
          <a:p>
            <a:pPr algn="ctr" eaLnBrk="1" fontAlgn="auto" hangingPunct="1">
              <a:spcAft>
                <a:spcPts val="0"/>
              </a:spcAft>
              <a:buFont typeface="Arial" panose="020B0604020202020204" pitchFamily="34" charset="0"/>
              <a:buNone/>
            </a:pPr>
            <a:r>
              <a:rPr lang="en-GB" sz="2800" dirty="0" smtClean="0"/>
              <a:t> </a:t>
            </a:r>
            <a:r>
              <a:rPr lang="en-GB" sz="2800" dirty="0"/>
              <a:t>@digitalcuration and #</a:t>
            </a:r>
            <a:r>
              <a:rPr lang="en-GB" sz="2800" dirty="0" err="1" smtClean="0"/>
              <a:t>ukdcc</a:t>
            </a:r>
            <a:endParaRPr lang="en-GB" sz="2800" dirty="0"/>
          </a:p>
          <a:p>
            <a:pPr eaLnBrk="1" fontAlgn="auto" hangingPunct="1">
              <a:spcAft>
                <a:spcPts val="0"/>
              </a:spcAft>
              <a:buFontTx/>
              <a:buNone/>
            </a:pPr>
            <a:r>
              <a:rPr lang="en-GB" sz="2400" dirty="0" smtClean="0"/>
              <a:t>	</a:t>
            </a:r>
          </a:p>
          <a:p>
            <a:pPr eaLnBrk="1" fontAlgn="auto" hangingPunct="1">
              <a:spcAft>
                <a:spcPts val="0"/>
              </a:spcAft>
              <a:buFontTx/>
              <a:buNone/>
            </a:pPr>
            <a:endParaRPr lang="en-GB" sz="2000" dirty="0" smtClean="0"/>
          </a:p>
          <a:p>
            <a:pPr eaLnBrk="1" fontAlgn="auto" hangingPunct="1">
              <a:spcAft>
                <a:spcPts val="0"/>
              </a:spcAft>
              <a:buFontTx/>
              <a:buNone/>
            </a:pPr>
            <a:endParaRPr lang="en-GB" sz="2400" dirty="0" smtClean="0"/>
          </a:p>
        </p:txBody>
      </p:sp>
      <p:pic>
        <p:nvPicPr>
          <p:cNvPr id="2097161" name="Picture 14"/>
          <p:cNvPicPr>
            <a:picLocks noChangeAspect="1" noChangeArrowheads="1"/>
          </p:cNvPicPr>
          <p:nvPr/>
        </p:nvPicPr>
        <p:blipFill>
          <a:blip r:embed="rId4"/>
          <a:srcRect/>
          <a:stretch>
            <a:fillRect/>
          </a:stretch>
        </p:blipFill>
        <p:spPr bwMode="auto">
          <a:xfrm>
            <a:off x="8101013" y="0"/>
            <a:ext cx="1042987" cy="6858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39"/>
          <p:cNvGrpSpPr/>
          <p:nvPr/>
        </p:nvGrpSpPr>
        <p:grpSpPr>
          <a:xfrm>
            <a:off x="1763688" y="1484784"/>
            <a:ext cx="6264696" cy="4688394"/>
            <a:chOff x="1325683" y="1169334"/>
            <a:chExt cx="6840421" cy="5160983"/>
          </a:xfrm>
          <a:solidFill>
            <a:schemeClr val="accent5">
              <a:lumMod val="20000"/>
              <a:lumOff val="80000"/>
            </a:schemeClr>
          </a:solidFill>
        </p:grpSpPr>
        <p:sp>
          <p:nvSpPr>
            <p:cNvPr id="1048596" name="Rounded Rectangle 9"/>
            <p:cNvSpPr/>
            <p:nvPr/>
          </p:nvSpPr>
          <p:spPr>
            <a:xfrm>
              <a:off x="2400949" y="5724325"/>
              <a:ext cx="4613027" cy="605992"/>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a:solidFill>
                    <a:schemeClr val="tx1"/>
                  </a:solidFill>
                </a:rPr>
                <a:t>Skills</a:t>
              </a:r>
              <a:r>
                <a:rPr lang="en-US" dirty="0">
                  <a:solidFill>
                    <a:schemeClr val="tx1"/>
                  </a:solidFill>
                </a:rPr>
                <a:t> training &amp; </a:t>
              </a:r>
              <a:r>
                <a:rPr lang="en-US" dirty="0" smtClean="0">
                  <a:solidFill>
                    <a:schemeClr val="tx1"/>
                  </a:solidFill>
                </a:rPr>
                <a:t>consultancy – 63%</a:t>
              </a:r>
              <a:endParaRPr lang="en-US" dirty="0">
                <a:solidFill>
                  <a:schemeClr val="tx1"/>
                </a:solidFill>
              </a:endParaRPr>
            </a:p>
          </p:txBody>
        </p:sp>
        <p:sp>
          <p:nvSpPr>
            <p:cNvPr id="1048597" name="Circular Arrow 4"/>
            <p:cNvSpPr/>
            <p:nvPr/>
          </p:nvSpPr>
          <p:spPr>
            <a:xfrm rot="16852179">
              <a:off x="2481246" y="1821346"/>
              <a:ext cx="4000500" cy="4095518"/>
            </a:xfrm>
            <a:prstGeom prst="circularArrow">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48598" name="Circular Arrow 5"/>
            <p:cNvSpPr/>
            <p:nvPr/>
          </p:nvSpPr>
          <p:spPr>
            <a:xfrm rot="6721995">
              <a:off x="2484909" y="1585219"/>
              <a:ext cx="4105649" cy="4379904"/>
            </a:xfrm>
            <a:prstGeom prst="circularArrow">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48599" name="Rounded Rectangle 6"/>
            <p:cNvSpPr/>
            <p:nvPr/>
          </p:nvSpPr>
          <p:spPr>
            <a:xfrm>
              <a:off x="1842149" y="1194735"/>
              <a:ext cx="2283065"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Policy and </a:t>
              </a:r>
              <a:r>
                <a:rPr lang="en-US" dirty="0" smtClean="0">
                  <a:solidFill>
                    <a:schemeClr val="tx1"/>
                  </a:solidFill>
                </a:rPr>
                <a:t>strategy – 87%</a:t>
              </a:r>
              <a:endParaRPr lang="en-US" dirty="0">
                <a:solidFill>
                  <a:schemeClr val="tx1"/>
                </a:solidFill>
              </a:endParaRPr>
            </a:p>
          </p:txBody>
        </p:sp>
        <p:sp>
          <p:nvSpPr>
            <p:cNvPr id="1048600" name="Rounded Rectangle 7"/>
            <p:cNvSpPr/>
            <p:nvPr/>
          </p:nvSpPr>
          <p:spPr>
            <a:xfrm>
              <a:off x="5242813" y="1194735"/>
              <a:ext cx="2204269"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Business </a:t>
              </a:r>
              <a:r>
                <a:rPr lang="en-US" dirty="0" smtClean="0">
                  <a:solidFill>
                    <a:schemeClr val="tx1"/>
                  </a:solidFill>
                </a:rPr>
                <a:t>planning – 13% </a:t>
              </a:r>
              <a:endParaRPr lang="en-US" dirty="0">
                <a:solidFill>
                  <a:schemeClr val="tx1"/>
                </a:solidFill>
              </a:endParaRPr>
            </a:p>
          </p:txBody>
        </p:sp>
        <p:grpSp>
          <p:nvGrpSpPr>
            <p:cNvPr id="36" name="Group 16"/>
            <p:cNvGrpSpPr/>
            <p:nvPr/>
          </p:nvGrpSpPr>
          <p:grpSpPr>
            <a:xfrm>
              <a:off x="1325683" y="2139317"/>
              <a:ext cx="6840421" cy="2805782"/>
              <a:chOff x="1086009" y="2763168"/>
              <a:chExt cx="6739579" cy="2805782"/>
            </a:xfrm>
            <a:grpFill/>
          </p:grpSpPr>
          <p:sp>
            <p:nvSpPr>
              <p:cNvPr id="1048601" name="Rounded Rectangle 11"/>
              <p:cNvSpPr/>
              <p:nvPr/>
            </p:nvSpPr>
            <p:spPr>
              <a:xfrm>
                <a:off x="3038003" y="2763168"/>
                <a:ext cx="2510896"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Data </a:t>
                </a:r>
                <a:r>
                  <a:rPr lang="en-US" dirty="0" smtClean="0">
                    <a:solidFill>
                      <a:schemeClr val="tx1"/>
                    </a:solidFill>
                  </a:rPr>
                  <a:t>Management Planning – 50%</a:t>
                </a:r>
                <a:endParaRPr lang="en-US" dirty="0">
                  <a:solidFill>
                    <a:schemeClr val="tx1"/>
                  </a:solidFill>
                </a:endParaRPr>
              </a:p>
            </p:txBody>
          </p:sp>
          <p:sp>
            <p:nvSpPr>
              <p:cNvPr id="1048602" name="Rounded Rectangle 12"/>
              <p:cNvSpPr/>
              <p:nvPr/>
            </p:nvSpPr>
            <p:spPr>
              <a:xfrm>
                <a:off x="5148489" y="3829050"/>
                <a:ext cx="2427479"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Managing active </a:t>
                </a:r>
                <a:r>
                  <a:rPr lang="en-US" dirty="0" smtClean="0">
                    <a:solidFill>
                      <a:schemeClr val="tx1"/>
                    </a:solidFill>
                  </a:rPr>
                  <a:t>data – 40 % </a:t>
                </a:r>
                <a:endParaRPr lang="en-US" dirty="0">
                  <a:solidFill>
                    <a:schemeClr val="tx1"/>
                  </a:solidFill>
                </a:endParaRPr>
              </a:p>
            </p:txBody>
          </p:sp>
          <p:sp>
            <p:nvSpPr>
              <p:cNvPr id="1048603" name="Rounded Rectangle 6"/>
              <p:cNvSpPr/>
              <p:nvPr/>
            </p:nvSpPr>
            <p:spPr>
              <a:xfrm>
                <a:off x="1086009" y="3829050"/>
                <a:ext cx="2319089"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Data </a:t>
                </a:r>
                <a:r>
                  <a:rPr lang="en-US" dirty="0" smtClean="0">
                    <a:solidFill>
                      <a:schemeClr val="tx1"/>
                    </a:solidFill>
                  </a:rPr>
                  <a:t>cataloguing – 38%</a:t>
                </a:r>
                <a:endParaRPr lang="en-US" dirty="0">
                  <a:solidFill>
                    <a:schemeClr val="tx1"/>
                  </a:solidFill>
                </a:endParaRPr>
              </a:p>
            </p:txBody>
          </p:sp>
          <p:sp>
            <p:nvSpPr>
              <p:cNvPr id="1048604" name="Rounded Rectangle 14"/>
              <p:cNvSpPr/>
              <p:nvPr/>
            </p:nvSpPr>
            <p:spPr>
              <a:xfrm>
                <a:off x="4945394" y="4921250"/>
                <a:ext cx="2880194"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a:solidFill>
                      <a:schemeClr val="tx1"/>
                    </a:solidFill>
                  </a:rPr>
                  <a:t>Governing access &amp; </a:t>
                </a:r>
                <a:r>
                  <a:rPr lang="en-GB" dirty="0" smtClean="0">
                    <a:solidFill>
                      <a:schemeClr val="tx1"/>
                    </a:solidFill>
                  </a:rPr>
                  <a:t>reuse – 22%</a:t>
                </a:r>
                <a:endParaRPr lang="en-US" dirty="0">
                  <a:solidFill>
                    <a:schemeClr val="tx1"/>
                  </a:solidFill>
                </a:endParaRPr>
              </a:p>
            </p:txBody>
          </p:sp>
          <p:sp>
            <p:nvSpPr>
              <p:cNvPr id="1048605" name="Rounded Rectangle 15"/>
              <p:cNvSpPr/>
              <p:nvPr/>
            </p:nvSpPr>
            <p:spPr>
              <a:xfrm>
                <a:off x="1086009" y="4921250"/>
                <a:ext cx="2558057"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Data </a:t>
                </a:r>
                <a:r>
                  <a:rPr lang="en-US" dirty="0" smtClean="0">
                    <a:solidFill>
                      <a:schemeClr val="tx1"/>
                    </a:solidFill>
                  </a:rPr>
                  <a:t>preservation – 18%</a:t>
                </a:r>
                <a:endParaRPr lang="en-US" dirty="0">
                  <a:solidFill>
                    <a:schemeClr val="tx1"/>
                  </a:solidFill>
                </a:endParaRPr>
              </a:p>
            </p:txBody>
          </p:sp>
        </p:grpSp>
        <p:sp>
          <p:nvSpPr>
            <p:cNvPr id="1048606" name="Right Arrow 10"/>
            <p:cNvSpPr/>
            <p:nvPr/>
          </p:nvSpPr>
          <p:spPr>
            <a:xfrm>
              <a:off x="4125215" y="1169334"/>
              <a:ext cx="1117600" cy="673101"/>
            </a:xfrm>
            <a:prstGeom prst="rightArrow">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sp>
        <p:nvSpPr>
          <p:cNvPr id="1048607" name="Title 1"/>
          <p:cNvSpPr>
            <a:spLocks noGrp="1"/>
          </p:cNvSpPr>
          <p:nvPr>
            <p:ph type="title"/>
          </p:nvPr>
        </p:nvSpPr>
        <p:spPr>
          <a:xfrm>
            <a:off x="746039" y="-29844"/>
            <a:ext cx="8229600" cy="1143000"/>
          </a:xfrm>
        </p:spPr>
        <p:txBody>
          <a:bodyPr>
            <a:normAutofit/>
          </a:bodyPr>
          <a:lstStyle/>
          <a:p>
            <a:r>
              <a:rPr lang="en-US" sz="3600" dirty="0" smtClean="0"/>
              <a:t>What is the national picture in the UK</a:t>
            </a:r>
            <a:endParaRPr lang="en-US" sz="2667" i="1" dirty="0"/>
          </a:p>
        </p:txBody>
      </p:sp>
      <p:sp>
        <p:nvSpPr>
          <p:cNvPr id="1048608" name="TextBox 40"/>
          <p:cNvSpPr txBox="1"/>
          <p:nvPr/>
        </p:nvSpPr>
        <p:spPr>
          <a:xfrm>
            <a:off x="446049" y="6462206"/>
            <a:ext cx="3662680" cy="372746"/>
          </a:xfrm>
          <a:prstGeom prst="rect">
            <a:avLst/>
          </a:prstGeom>
          <a:noFill/>
        </p:spPr>
        <p:txBody>
          <a:bodyPr wrap="none" rtlCol="0">
            <a:spAutoFit/>
          </a:bodyPr>
          <a:lstStyle/>
          <a:p>
            <a:r>
              <a:rPr lang="en-US" sz="1600" i="1" dirty="0"/>
              <a:t>% indicating ‘rolling out’ or ‘embedding</a:t>
            </a:r>
            <a:r>
              <a:rPr lang="en-US" sz="1600" i="1" dirty="0" smtClean="0"/>
              <a:t>’</a:t>
            </a:r>
            <a:endParaRPr lang="en-US" sz="1600" i="1" dirty="0"/>
          </a:p>
        </p:txBody>
      </p:sp>
      <p:sp>
        <p:nvSpPr>
          <p:cNvPr id="1048609" name="Oval 2"/>
          <p:cNvSpPr/>
          <p:nvPr/>
        </p:nvSpPr>
        <p:spPr>
          <a:xfrm>
            <a:off x="5148064" y="1113156"/>
            <a:ext cx="2520280" cy="1372078"/>
          </a:xfrm>
          <a:prstGeom prst="ellipse">
            <a:avLst/>
          </a:prstGeom>
          <a:noFill/>
          <a:ln w="38100">
            <a:solidFill>
              <a:srgbClr val="C50B0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3" name="Title 1"/>
          <p:cNvSpPr>
            <a:spLocks noGrp="1"/>
          </p:cNvSpPr>
          <p:nvPr>
            <p:ph type="title"/>
          </p:nvPr>
        </p:nvSpPr>
        <p:spPr/>
        <p:txBody>
          <a:bodyPr>
            <a:normAutofit/>
          </a:bodyPr>
          <a:lstStyle/>
          <a:p>
            <a:r>
              <a:rPr lang="en-GB" dirty="0" smtClean="0"/>
              <a:t>Tools for assessing costs</a:t>
            </a:r>
            <a:endParaRPr lang="en-GB" dirty="0"/>
          </a:p>
        </p:txBody>
      </p:sp>
      <p:pic>
        <p:nvPicPr>
          <p:cNvPr id="2097154" name="Content Placeholder 5"/>
          <p:cNvPicPr>
            <a:picLocks noGrp="1" noChangeAspect="1"/>
          </p:cNvPicPr>
          <p:nvPr>
            <p:ph idx="1"/>
          </p:nvPr>
        </p:nvPicPr>
        <p:blipFill>
          <a:blip r:embed="rId2"/>
          <a:stretch>
            <a:fillRect/>
          </a:stretch>
        </p:blipFill>
        <p:spPr>
          <a:xfrm>
            <a:off x="467544" y="1268760"/>
            <a:ext cx="8229600" cy="4395051"/>
          </a:xfrm>
        </p:spPr>
      </p:pic>
      <p:sp>
        <p:nvSpPr>
          <p:cNvPr id="1048614" name="Rectangle 6"/>
          <p:cNvSpPr/>
          <p:nvPr/>
        </p:nvSpPr>
        <p:spPr>
          <a:xfrm>
            <a:off x="6084168" y="6453336"/>
            <a:ext cx="2951480" cy="329311"/>
          </a:xfrm>
          <a:prstGeom prst="rect">
            <a:avLst/>
          </a:prstGeom>
        </p:spPr>
        <p:txBody>
          <a:bodyPr wrap="none">
            <a:spAutoFit/>
          </a:bodyPr>
          <a:lstStyle/>
          <a:p>
            <a:r>
              <a:rPr lang="en-GB" sz="1400" b="1" dirty="0">
                <a:hlinkClick r:id="rId3"/>
              </a:rPr>
              <a:t>http://www.curationexchange.org</a:t>
            </a:r>
            <a:r>
              <a:rPr lang="en-GB" sz="1400" b="1" dirty="0" smtClean="0">
                <a:hlinkClick r:id="rId3"/>
              </a:rPr>
              <a:t>/</a:t>
            </a:r>
            <a:r>
              <a:rPr lang="en-GB" sz="1400" b="1" dirty="0" smtClean="0"/>
              <a:t> </a:t>
            </a:r>
            <a:endParaRPr lang="en-GB" sz="1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5" name="Title 1"/>
          <p:cNvSpPr>
            <a:spLocks noGrp="1"/>
          </p:cNvSpPr>
          <p:nvPr>
            <p:ph type="title"/>
          </p:nvPr>
        </p:nvSpPr>
        <p:spPr/>
        <p:txBody>
          <a:bodyPr>
            <a:normAutofit/>
          </a:bodyPr>
          <a:lstStyle/>
          <a:p>
            <a:r>
              <a:rPr lang="en-GB" dirty="0" smtClean="0"/>
              <a:t>4C cost model</a:t>
            </a:r>
            <a:endParaRPr lang="en-GB" dirty="0"/>
          </a:p>
        </p:txBody>
      </p:sp>
      <p:pic>
        <p:nvPicPr>
          <p:cNvPr id="2097155" name="Content Placeholder 3"/>
          <p:cNvPicPr>
            <a:picLocks noGrp="1" noChangeAspect="1"/>
          </p:cNvPicPr>
          <p:nvPr>
            <p:ph idx="1"/>
          </p:nvPr>
        </p:nvPicPr>
        <p:blipFill>
          <a:blip r:embed="rId3"/>
          <a:stretch>
            <a:fillRect/>
          </a:stretch>
        </p:blipFill>
        <p:spPr>
          <a:xfrm>
            <a:off x="650746" y="1506904"/>
            <a:ext cx="8046398" cy="4370368"/>
          </a:xfrm>
        </p:spPr>
      </p:pic>
      <p:sp>
        <p:nvSpPr>
          <p:cNvPr id="1048616" name="Rectangle 5"/>
          <p:cNvSpPr/>
          <p:nvPr/>
        </p:nvSpPr>
        <p:spPr>
          <a:xfrm>
            <a:off x="634582" y="6251806"/>
            <a:ext cx="8568952" cy="643382"/>
          </a:xfrm>
          <a:prstGeom prst="rect">
            <a:avLst/>
          </a:prstGeom>
        </p:spPr>
        <p:txBody>
          <a:bodyPr wrap="square">
            <a:spAutoFit/>
          </a:bodyPr>
          <a:lstStyle/>
          <a:p>
            <a:pPr algn="ctr"/>
            <a:r>
              <a:rPr lang="en-GB" sz="1400" b="1" dirty="0">
                <a:solidFill>
                  <a:srgbClr val="000000"/>
                </a:solidFill>
                <a:latin typeface="Calibri" panose="020F0502020204030204" pitchFamily="34" charset="0"/>
              </a:rPr>
              <a:t>D3.2- Cost Concept Model and Gateway Specification </a:t>
            </a:r>
            <a:r>
              <a:rPr lang="en-GB" sz="1400" b="1" dirty="0">
                <a:solidFill>
                  <a:srgbClr val="000000"/>
                </a:solidFill>
                <a:latin typeface="Calibri" panose="020F0502020204030204" pitchFamily="34" charset="0"/>
                <a:hlinkClick r:id="rId4"/>
              </a:rPr>
              <a:t>http://</a:t>
            </a:r>
            <a:r>
              <a:rPr lang="en-GB" sz="1400" b="1" dirty="0" smtClean="0">
                <a:solidFill>
                  <a:srgbClr val="000000"/>
                </a:solidFill>
                <a:latin typeface="Calibri" panose="020F0502020204030204" pitchFamily="34" charset="0"/>
                <a:hlinkClick r:id="rId4"/>
              </a:rPr>
              <a:t>www.4cproject.eu/d3-2-ccm-grs</a:t>
            </a:r>
            <a:r>
              <a:rPr lang="en-GB" sz="1400" b="1" dirty="0" smtClean="0">
                <a:solidFill>
                  <a:srgbClr val="000000"/>
                </a:solidFill>
                <a:latin typeface="Calibri" panose="020F0502020204030204" pitchFamily="34" charset="0"/>
              </a:rPr>
              <a:t> </a:t>
            </a:r>
            <a:r>
              <a:rPr lang="en-GB" sz="1400" b="1" dirty="0">
                <a:solidFill>
                  <a:srgbClr val="000000"/>
                </a:solidFill>
                <a:latin typeface="Calibri" panose="020F0502020204030204" pitchFamily="34" charset="0"/>
              </a:rPr>
              <a:t/>
            </a:r>
            <a:br>
              <a:rPr lang="en-GB" sz="1400" b="1" dirty="0">
                <a:solidFill>
                  <a:srgbClr val="000000"/>
                </a:solidFill>
                <a:latin typeface="Calibri" panose="020F0502020204030204" pitchFamily="34" charset="0"/>
              </a:rPr>
            </a:br>
            <a:endParaRPr lang="en-GB" sz="1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Title 1"/>
          <p:cNvSpPr>
            <a:spLocks noGrp="1"/>
          </p:cNvSpPr>
          <p:nvPr>
            <p:ph type="title"/>
          </p:nvPr>
        </p:nvSpPr>
        <p:spPr/>
        <p:txBody>
          <a:bodyPr>
            <a:normAutofit/>
          </a:bodyPr>
          <a:lstStyle/>
          <a:p>
            <a:r>
              <a:rPr lang="en-GB" dirty="0" smtClean="0"/>
              <a:t>4C cost and benefit model</a:t>
            </a:r>
            <a:endParaRPr lang="en-GB" dirty="0"/>
          </a:p>
        </p:txBody>
      </p:sp>
      <p:sp>
        <p:nvSpPr>
          <p:cNvPr id="1048621" name="Content Placeholder 2"/>
          <p:cNvSpPr>
            <a:spLocks noGrp="1"/>
          </p:cNvSpPr>
          <p:nvPr>
            <p:ph idx="1"/>
          </p:nvPr>
        </p:nvSpPr>
        <p:spPr/>
        <p:txBody>
          <a:bodyPr/>
          <a:lstStyle/>
          <a:p>
            <a:r>
              <a:rPr lang="en-GB" dirty="0" smtClean="0"/>
              <a:t>Not just about costs – think about risks and value</a:t>
            </a:r>
          </a:p>
          <a:p>
            <a:pPr marL="0" indent="0">
              <a:buNone/>
            </a:pPr>
            <a:endParaRPr lang="en-GB" dirty="0"/>
          </a:p>
        </p:txBody>
      </p:sp>
      <p:pic>
        <p:nvPicPr>
          <p:cNvPr id="2097156" name="Content Placeholder 3"/>
          <p:cNvPicPr>
            <a:picLocks noChangeAspect="1"/>
          </p:cNvPicPr>
          <p:nvPr/>
        </p:nvPicPr>
        <p:blipFill>
          <a:blip r:embed="rId2"/>
          <a:stretch>
            <a:fillRect/>
          </a:stretch>
        </p:blipFill>
        <p:spPr>
          <a:xfrm>
            <a:off x="2208164" y="2420888"/>
            <a:ext cx="6488980" cy="4084899"/>
          </a:xfrm>
          <a:prstGeom prst="rect">
            <a:avLst/>
          </a:prstGeom>
        </p:spPr>
      </p:pic>
      <p:sp>
        <p:nvSpPr>
          <p:cNvPr id="1048622" name="Rectangle 4"/>
          <p:cNvSpPr/>
          <p:nvPr/>
        </p:nvSpPr>
        <p:spPr>
          <a:xfrm>
            <a:off x="899592" y="6489415"/>
            <a:ext cx="8568952" cy="643382"/>
          </a:xfrm>
          <a:prstGeom prst="rect">
            <a:avLst/>
          </a:prstGeom>
        </p:spPr>
        <p:txBody>
          <a:bodyPr wrap="square">
            <a:spAutoFit/>
          </a:bodyPr>
          <a:lstStyle/>
          <a:p>
            <a:pPr algn="ctr"/>
            <a:r>
              <a:rPr lang="en-GB" sz="1400" b="1" dirty="0">
                <a:solidFill>
                  <a:srgbClr val="000000"/>
                </a:solidFill>
                <a:latin typeface="Calibri" panose="020F0502020204030204" pitchFamily="34" charset="0"/>
              </a:rPr>
              <a:t>D3.2- Cost Concept Model and Gateway Specification </a:t>
            </a:r>
            <a:r>
              <a:rPr lang="en-GB" sz="1400" b="1" dirty="0">
                <a:solidFill>
                  <a:srgbClr val="000000"/>
                </a:solidFill>
                <a:latin typeface="Calibri" panose="020F0502020204030204" pitchFamily="34" charset="0"/>
                <a:hlinkClick r:id="rId3"/>
              </a:rPr>
              <a:t>http://</a:t>
            </a:r>
            <a:r>
              <a:rPr lang="en-GB" sz="1400" b="1" dirty="0" smtClean="0">
                <a:solidFill>
                  <a:srgbClr val="000000"/>
                </a:solidFill>
                <a:latin typeface="Calibri" panose="020F0502020204030204" pitchFamily="34" charset="0"/>
                <a:hlinkClick r:id="rId3"/>
              </a:rPr>
              <a:t>www.4cproject.eu/d3-2-ccm-grs</a:t>
            </a:r>
            <a:r>
              <a:rPr lang="en-GB" sz="1400" b="1" dirty="0" smtClean="0">
                <a:solidFill>
                  <a:srgbClr val="000000"/>
                </a:solidFill>
                <a:latin typeface="Calibri" panose="020F0502020204030204" pitchFamily="34" charset="0"/>
              </a:rPr>
              <a:t> </a:t>
            </a:r>
            <a:r>
              <a:rPr lang="en-GB" sz="1400" b="1" dirty="0">
                <a:solidFill>
                  <a:srgbClr val="000000"/>
                </a:solidFill>
                <a:latin typeface="Calibri" panose="020F0502020204030204" pitchFamily="34" charset="0"/>
              </a:rPr>
              <a:t/>
            </a:r>
            <a:br>
              <a:rPr lang="en-GB" sz="1400" b="1" dirty="0">
                <a:solidFill>
                  <a:srgbClr val="000000"/>
                </a:solidFill>
                <a:latin typeface="Calibri" panose="020F0502020204030204" pitchFamily="34" charset="0"/>
              </a:rPr>
            </a:br>
            <a:endParaRPr lang="en-GB" sz="14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Title 1"/>
          <p:cNvSpPr>
            <a:spLocks noGrp="1"/>
          </p:cNvSpPr>
          <p:nvPr>
            <p:ph type="title"/>
          </p:nvPr>
        </p:nvSpPr>
        <p:spPr>
          <a:xfrm>
            <a:off x="2087434" y="27566"/>
            <a:ext cx="4968552" cy="1143000"/>
          </a:xfrm>
        </p:spPr>
        <p:txBody>
          <a:bodyPr/>
          <a:lstStyle/>
          <a:p>
            <a:r>
              <a:rPr lang="en-GB" dirty="0" smtClean="0"/>
              <a:t>Cost drivers</a:t>
            </a:r>
            <a:endParaRPr lang="en-GB" dirty="0"/>
          </a:p>
        </p:txBody>
      </p:sp>
      <p:sp>
        <p:nvSpPr>
          <p:cNvPr id="1048624" name="Oval 5"/>
          <p:cNvSpPr/>
          <p:nvPr/>
        </p:nvSpPr>
        <p:spPr>
          <a:xfrm>
            <a:off x="5884912" y="2258779"/>
            <a:ext cx="2520280" cy="1224136"/>
          </a:xfrm>
          <a:prstGeom prst="ellipse">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8625" name="Oval 6"/>
          <p:cNvSpPr/>
          <p:nvPr/>
        </p:nvSpPr>
        <p:spPr>
          <a:xfrm>
            <a:off x="664622" y="2276872"/>
            <a:ext cx="2520280" cy="1224136"/>
          </a:xfrm>
          <a:prstGeom prst="ellipse">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8626" name="Oval 7"/>
          <p:cNvSpPr/>
          <p:nvPr/>
        </p:nvSpPr>
        <p:spPr>
          <a:xfrm>
            <a:off x="683568" y="4015933"/>
            <a:ext cx="2702248" cy="1224136"/>
          </a:xfrm>
          <a:prstGeom prst="ellipse">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8627" name="Oval 8"/>
          <p:cNvSpPr/>
          <p:nvPr/>
        </p:nvSpPr>
        <p:spPr>
          <a:xfrm>
            <a:off x="5884912" y="4015933"/>
            <a:ext cx="2520280" cy="1224136"/>
          </a:xfrm>
          <a:prstGeom prst="ellipse">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8628" name="Oval 9"/>
          <p:cNvSpPr/>
          <p:nvPr/>
        </p:nvSpPr>
        <p:spPr>
          <a:xfrm>
            <a:off x="3378770" y="5292315"/>
            <a:ext cx="2859309" cy="1224136"/>
          </a:xfrm>
          <a:prstGeom prst="ellipse">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8629" name="Oval 10"/>
          <p:cNvSpPr/>
          <p:nvPr/>
        </p:nvSpPr>
        <p:spPr>
          <a:xfrm>
            <a:off x="3184902" y="1342602"/>
            <a:ext cx="2520280" cy="1224136"/>
          </a:xfrm>
          <a:prstGeom prst="ellipse">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8630" name="TextBox 11"/>
          <p:cNvSpPr txBox="1"/>
          <p:nvPr/>
        </p:nvSpPr>
        <p:spPr>
          <a:xfrm>
            <a:off x="3566791" y="1644714"/>
            <a:ext cx="1948179" cy="654050"/>
          </a:xfrm>
          <a:prstGeom prst="rect">
            <a:avLst/>
          </a:prstGeom>
          <a:noFill/>
        </p:spPr>
        <p:txBody>
          <a:bodyPr wrap="none" rtlCol="0">
            <a:spAutoFit/>
          </a:bodyPr>
          <a:lstStyle/>
          <a:p>
            <a:pPr algn="ctr"/>
            <a:r>
              <a:rPr lang="en-GB" sz="3200" dirty="0" smtClean="0">
                <a:solidFill>
                  <a:schemeClr val="tx2"/>
                </a:solidFill>
              </a:rPr>
              <a:t>Efficiency </a:t>
            </a:r>
            <a:endParaRPr lang="en-GB" sz="3200" dirty="0">
              <a:solidFill>
                <a:schemeClr val="tx2"/>
              </a:solidFill>
            </a:endParaRPr>
          </a:p>
        </p:txBody>
      </p:sp>
      <p:sp>
        <p:nvSpPr>
          <p:cNvPr id="1048631" name="TextBox 12"/>
          <p:cNvSpPr txBox="1"/>
          <p:nvPr/>
        </p:nvSpPr>
        <p:spPr>
          <a:xfrm>
            <a:off x="6592466" y="2546086"/>
            <a:ext cx="1122679" cy="654050"/>
          </a:xfrm>
          <a:prstGeom prst="rect">
            <a:avLst/>
          </a:prstGeom>
          <a:noFill/>
        </p:spPr>
        <p:txBody>
          <a:bodyPr wrap="none" rtlCol="0">
            <a:spAutoFit/>
          </a:bodyPr>
          <a:lstStyle/>
          <a:p>
            <a:pPr algn="ctr"/>
            <a:r>
              <a:rPr lang="en-GB" sz="3200" dirty="0" smtClean="0">
                <a:solidFill>
                  <a:schemeClr val="tx2"/>
                </a:solidFill>
              </a:rPr>
              <a:t>Trust </a:t>
            </a:r>
            <a:endParaRPr lang="en-GB" sz="3200" dirty="0">
              <a:solidFill>
                <a:schemeClr val="tx2"/>
              </a:solidFill>
            </a:endParaRPr>
          </a:p>
        </p:txBody>
      </p:sp>
      <p:sp>
        <p:nvSpPr>
          <p:cNvPr id="1048632" name="TextBox 13"/>
          <p:cNvSpPr txBox="1"/>
          <p:nvPr/>
        </p:nvSpPr>
        <p:spPr>
          <a:xfrm>
            <a:off x="5946232" y="4335613"/>
            <a:ext cx="2633980" cy="654049"/>
          </a:xfrm>
          <a:prstGeom prst="rect">
            <a:avLst/>
          </a:prstGeom>
          <a:noFill/>
        </p:spPr>
        <p:txBody>
          <a:bodyPr wrap="none" rtlCol="0">
            <a:spAutoFit/>
          </a:bodyPr>
          <a:lstStyle/>
          <a:p>
            <a:pPr algn="ctr"/>
            <a:r>
              <a:rPr lang="en-GB" sz="3200" dirty="0" smtClean="0">
                <a:solidFill>
                  <a:schemeClr val="tx2"/>
                </a:solidFill>
              </a:rPr>
              <a:t>Transparency</a:t>
            </a:r>
            <a:endParaRPr lang="en-GB" sz="3200" dirty="0">
              <a:solidFill>
                <a:schemeClr val="tx2"/>
              </a:solidFill>
            </a:endParaRPr>
          </a:p>
        </p:txBody>
      </p:sp>
      <p:sp>
        <p:nvSpPr>
          <p:cNvPr id="1048633" name="TextBox 14"/>
          <p:cNvSpPr txBox="1"/>
          <p:nvPr/>
        </p:nvSpPr>
        <p:spPr>
          <a:xfrm>
            <a:off x="910704" y="2543363"/>
            <a:ext cx="2138680" cy="654050"/>
          </a:xfrm>
          <a:prstGeom prst="rect">
            <a:avLst/>
          </a:prstGeom>
          <a:noFill/>
        </p:spPr>
        <p:txBody>
          <a:bodyPr wrap="none" rtlCol="0">
            <a:spAutoFit/>
          </a:bodyPr>
          <a:lstStyle/>
          <a:p>
            <a:pPr algn="ctr"/>
            <a:r>
              <a:rPr lang="en-GB" sz="3200" dirty="0" smtClean="0">
                <a:solidFill>
                  <a:schemeClr val="tx2"/>
                </a:solidFill>
              </a:rPr>
              <a:t>Reputation</a:t>
            </a:r>
            <a:endParaRPr lang="en-GB" sz="3200" dirty="0">
              <a:solidFill>
                <a:schemeClr val="tx2"/>
              </a:solidFill>
            </a:endParaRPr>
          </a:p>
        </p:txBody>
      </p:sp>
      <p:sp>
        <p:nvSpPr>
          <p:cNvPr id="1048634" name="TextBox 15"/>
          <p:cNvSpPr txBox="1"/>
          <p:nvPr/>
        </p:nvSpPr>
        <p:spPr>
          <a:xfrm>
            <a:off x="664622" y="4332306"/>
            <a:ext cx="2773680" cy="654050"/>
          </a:xfrm>
          <a:prstGeom prst="rect">
            <a:avLst/>
          </a:prstGeom>
          <a:noFill/>
        </p:spPr>
        <p:txBody>
          <a:bodyPr wrap="none" rtlCol="0">
            <a:spAutoFit/>
          </a:bodyPr>
          <a:lstStyle/>
          <a:p>
            <a:pPr algn="ctr"/>
            <a:r>
              <a:rPr lang="en-GB" sz="3200" dirty="0" smtClean="0">
                <a:solidFill>
                  <a:schemeClr val="tx2"/>
                </a:solidFill>
              </a:rPr>
              <a:t>Confidentiality </a:t>
            </a:r>
            <a:endParaRPr lang="en-GB" sz="3200" dirty="0">
              <a:solidFill>
                <a:schemeClr val="tx2"/>
              </a:solidFill>
            </a:endParaRPr>
          </a:p>
        </p:txBody>
      </p:sp>
      <p:sp>
        <p:nvSpPr>
          <p:cNvPr id="1048635" name="TextBox 16"/>
          <p:cNvSpPr txBox="1"/>
          <p:nvPr/>
        </p:nvSpPr>
        <p:spPr>
          <a:xfrm>
            <a:off x="3378770" y="5611995"/>
            <a:ext cx="2875280" cy="654050"/>
          </a:xfrm>
          <a:prstGeom prst="rect">
            <a:avLst/>
          </a:prstGeom>
          <a:noFill/>
        </p:spPr>
        <p:txBody>
          <a:bodyPr wrap="none" rtlCol="0">
            <a:spAutoFit/>
          </a:bodyPr>
          <a:lstStyle/>
          <a:p>
            <a:pPr algn="ctr"/>
            <a:r>
              <a:rPr lang="en-GB" sz="3200" dirty="0" smtClean="0">
                <a:solidFill>
                  <a:schemeClr val="tx2"/>
                </a:solidFill>
              </a:rPr>
              <a:t>Interoperability </a:t>
            </a:r>
            <a:endParaRPr lang="en-GB" sz="3200" dirty="0">
              <a:solidFill>
                <a:schemeClr val="tx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9" name="Title 1"/>
          <p:cNvSpPr>
            <a:spLocks noGrp="1"/>
          </p:cNvSpPr>
          <p:nvPr>
            <p:ph type="title"/>
          </p:nvPr>
        </p:nvSpPr>
        <p:spPr/>
        <p:txBody>
          <a:bodyPr>
            <a:normAutofit/>
          </a:bodyPr>
          <a:lstStyle/>
          <a:p>
            <a:r>
              <a:rPr lang="en-GB" dirty="0" smtClean="0"/>
              <a:t>4C business model</a:t>
            </a:r>
            <a:endParaRPr lang="en-GB" dirty="0"/>
          </a:p>
        </p:txBody>
      </p:sp>
      <p:pic>
        <p:nvPicPr>
          <p:cNvPr id="2097157" name="Content Placeholder 3"/>
          <p:cNvPicPr>
            <a:picLocks noGrp="1" noChangeAspect="1"/>
          </p:cNvPicPr>
          <p:nvPr>
            <p:ph idx="1"/>
          </p:nvPr>
        </p:nvPicPr>
        <p:blipFill>
          <a:blip r:embed="rId2"/>
          <a:stretch>
            <a:fillRect/>
          </a:stretch>
        </p:blipFill>
        <p:spPr>
          <a:xfrm>
            <a:off x="1718247" y="1196752"/>
            <a:ext cx="5728194" cy="5487549"/>
          </a:xfrm>
        </p:spPr>
      </p:pic>
      <p:sp>
        <p:nvSpPr>
          <p:cNvPr id="1048640" name="Rectangle 4"/>
          <p:cNvSpPr/>
          <p:nvPr/>
        </p:nvSpPr>
        <p:spPr>
          <a:xfrm>
            <a:off x="599871" y="6596390"/>
            <a:ext cx="8568952" cy="643382"/>
          </a:xfrm>
          <a:prstGeom prst="rect">
            <a:avLst/>
          </a:prstGeom>
        </p:spPr>
        <p:txBody>
          <a:bodyPr wrap="square">
            <a:spAutoFit/>
          </a:bodyPr>
          <a:lstStyle/>
          <a:p>
            <a:pPr algn="ctr"/>
            <a:r>
              <a:rPr lang="en-GB" sz="1400" b="1" dirty="0">
                <a:solidFill>
                  <a:srgbClr val="000000"/>
                </a:solidFill>
                <a:latin typeface="Calibri" panose="020F0502020204030204" pitchFamily="34" charset="0"/>
              </a:rPr>
              <a:t>D3.2- Cost Concept Model and Gateway Specification </a:t>
            </a:r>
            <a:r>
              <a:rPr lang="en-GB" sz="1400" b="1" dirty="0">
                <a:solidFill>
                  <a:srgbClr val="000000"/>
                </a:solidFill>
                <a:latin typeface="Calibri" panose="020F0502020204030204" pitchFamily="34" charset="0"/>
                <a:hlinkClick r:id="rId3"/>
              </a:rPr>
              <a:t>http://</a:t>
            </a:r>
            <a:r>
              <a:rPr lang="en-GB" sz="1400" b="1" dirty="0" smtClean="0">
                <a:solidFill>
                  <a:srgbClr val="000000"/>
                </a:solidFill>
                <a:latin typeface="Calibri" panose="020F0502020204030204" pitchFamily="34" charset="0"/>
                <a:hlinkClick r:id="rId3"/>
              </a:rPr>
              <a:t>www.4cproject.eu/d3-2-ccm-grs</a:t>
            </a:r>
            <a:r>
              <a:rPr lang="en-GB" sz="1400" b="1" dirty="0" smtClean="0">
                <a:solidFill>
                  <a:srgbClr val="000000"/>
                </a:solidFill>
                <a:latin typeface="Calibri" panose="020F0502020204030204" pitchFamily="34" charset="0"/>
              </a:rPr>
              <a:t> </a:t>
            </a:r>
            <a:r>
              <a:rPr lang="en-GB" sz="1400" b="1" dirty="0">
                <a:solidFill>
                  <a:srgbClr val="000000"/>
                </a:solidFill>
                <a:latin typeface="Calibri" panose="020F0502020204030204" pitchFamily="34" charset="0"/>
              </a:rPr>
              <a:t/>
            </a:r>
            <a:br>
              <a:rPr lang="en-GB" sz="1400" b="1" dirty="0">
                <a:solidFill>
                  <a:srgbClr val="000000"/>
                </a:solidFill>
                <a:latin typeface="Calibri" panose="020F0502020204030204" pitchFamily="34" charset="0"/>
              </a:rPr>
            </a:br>
            <a:endParaRPr lang="en-GB" sz="14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1" name="Title 1"/>
          <p:cNvSpPr>
            <a:spLocks noGrp="1"/>
          </p:cNvSpPr>
          <p:nvPr>
            <p:ph type="title"/>
          </p:nvPr>
        </p:nvSpPr>
        <p:spPr/>
        <p:txBody>
          <a:bodyPr>
            <a:normAutofit/>
          </a:bodyPr>
          <a:lstStyle/>
          <a:p>
            <a:r>
              <a:rPr lang="en-GB" dirty="0" smtClean="0"/>
              <a:t>Defining metrics</a:t>
            </a:r>
            <a:endParaRPr lang="en-GB" dirty="0"/>
          </a:p>
        </p:txBody>
      </p:sp>
      <p:sp>
        <p:nvSpPr>
          <p:cNvPr id="1048642" name="Content Placeholder 4"/>
          <p:cNvSpPr>
            <a:spLocks noGrp="1"/>
          </p:cNvSpPr>
          <p:nvPr>
            <p:ph idx="1"/>
          </p:nvPr>
        </p:nvSpPr>
        <p:spPr>
          <a:xfrm>
            <a:off x="4322465" y="1860836"/>
            <a:ext cx="4374679" cy="3726912"/>
          </a:xfrm>
        </p:spPr>
        <p:txBody>
          <a:bodyPr/>
          <a:lstStyle/>
          <a:p>
            <a:r>
              <a:rPr lang="en-GB" dirty="0" smtClean="0"/>
              <a:t>What should we measure?</a:t>
            </a:r>
          </a:p>
          <a:p>
            <a:pPr marL="0" indent="0">
              <a:buNone/>
            </a:pPr>
            <a:endParaRPr lang="en-GB" dirty="0"/>
          </a:p>
          <a:p>
            <a:r>
              <a:rPr lang="en-GB" dirty="0" smtClean="0"/>
              <a:t>How do we measure it? </a:t>
            </a:r>
            <a:endParaRPr lang="en-GB" dirty="0"/>
          </a:p>
        </p:txBody>
      </p:sp>
      <p:pic>
        <p:nvPicPr>
          <p:cNvPr id="2097158" name="Picture 5"/>
          <p:cNvPicPr>
            <a:picLocks noChangeAspect="1"/>
          </p:cNvPicPr>
          <p:nvPr/>
        </p:nvPicPr>
        <p:blipFill>
          <a:blip r:embed="rId2"/>
          <a:stretch>
            <a:fillRect/>
          </a:stretch>
        </p:blipFill>
        <p:spPr>
          <a:xfrm>
            <a:off x="467544" y="1327470"/>
            <a:ext cx="3854921" cy="3854921"/>
          </a:xfrm>
          <a:prstGeom prst="rect">
            <a:avLst/>
          </a:prstGeom>
        </p:spPr>
      </p:pic>
      <p:sp>
        <p:nvSpPr>
          <p:cNvPr id="1048643" name="Rectangle 6"/>
          <p:cNvSpPr/>
          <p:nvPr/>
        </p:nvSpPr>
        <p:spPr>
          <a:xfrm>
            <a:off x="2051720" y="6381328"/>
            <a:ext cx="7092280" cy="608711"/>
          </a:xfrm>
          <a:prstGeom prst="rect">
            <a:avLst/>
          </a:prstGeom>
        </p:spPr>
        <p:txBody>
          <a:bodyPr wrap="square">
            <a:spAutoFit/>
          </a:bodyPr>
          <a:lstStyle/>
          <a:p>
            <a:r>
              <a:rPr lang="en-GB" sz="1400" b="1" dirty="0">
                <a:hlinkClick r:id="rId3"/>
              </a:rPr>
              <a:t>http://</a:t>
            </a:r>
            <a:r>
              <a:rPr lang="en-GB" sz="1400" b="1" dirty="0" smtClean="0">
                <a:hlinkClick r:id="rId3"/>
              </a:rPr>
              <a:t>blog.kksmarts.com/wp-content/uploads/2013/05/tape_measuring_success_6539.jpg</a:t>
            </a:r>
            <a:r>
              <a:rPr lang="en-GB" sz="1400" b="1" dirty="0" smtClean="0"/>
              <a:t> </a:t>
            </a:r>
            <a:endParaRPr lang="en-GB" sz="14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4" name="Title 1"/>
          <p:cNvSpPr>
            <a:spLocks noGrp="1"/>
          </p:cNvSpPr>
          <p:nvPr>
            <p:ph type="title"/>
          </p:nvPr>
        </p:nvSpPr>
        <p:spPr/>
        <p:txBody>
          <a:bodyPr>
            <a:normAutofit/>
          </a:bodyPr>
          <a:lstStyle/>
          <a:p>
            <a:r>
              <a:rPr lang="en-GB" dirty="0" smtClean="0"/>
              <a:t>Gaining business intelligence</a:t>
            </a:r>
            <a:endParaRPr lang="en-GB" dirty="0"/>
          </a:p>
        </p:txBody>
      </p:sp>
      <p:sp>
        <p:nvSpPr>
          <p:cNvPr id="1048645" name="Rectangle 5"/>
          <p:cNvSpPr/>
          <p:nvPr/>
        </p:nvSpPr>
        <p:spPr>
          <a:xfrm>
            <a:off x="3739623" y="6381328"/>
            <a:ext cx="5256584" cy="608711"/>
          </a:xfrm>
          <a:prstGeom prst="rect">
            <a:avLst/>
          </a:prstGeom>
        </p:spPr>
        <p:txBody>
          <a:bodyPr wrap="square">
            <a:spAutoFit/>
          </a:bodyPr>
          <a:lstStyle/>
          <a:p>
            <a:r>
              <a:rPr lang="en-GB" sz="1400" b="1" dirty="0">
                <a:hlinkClick r:id="rId2"/>
              </a:rPr>
              <a:t>http://lib-ldiv.lancs.ac.uk:8080/dmaonline/dashboard/index.html</a:t>
            </a:r>
            <a:r>
              <a:rPr lang="en-GB" sz="1400" b="1" dirty="0" smtClean="0">
                <a:hlinkClick r:id="rId2"/>
              </a:rPr>
              <a:t>#/</a:t>
            </a:r>
            <a:r>
              <a:rPr lang="en-GB" sz="1400" b="1" dirty="0" smtClean="0"/>
              <a:t> </a:t>
            </a:r>
            <a:endParaRPr lang="en-GB" sz="1400" b="1" dirty="0"/>
          </a:p>
        </p:txBody>
      </p:sp>
      <p:pic>
        <p:nvPicPr>
          <p:cNvPr id="2097159" name="Picture 6"/>
          <p:cNvPicPr>
            <a:picLocks noChangeAspect="1"/>
          </p:cNvPicPr>
          <p:nvPr/>
        </p:nvPicPr>
        <p:blipFill>
          <a:blip r:embed="rId3"/>
          <a:stretch>
            <a:fillRect/>
          </a:stretch>
        </p:blipFill>
        <p:spPr>
          <a:xfrm>
            <a:off x="1182" y="1412776"/>
            <a:ext cx="9055278" cy="3024336"/>
          </a:xfrm>
          <a:prstGeom prst="rect">
            <a:avLst/>
          </a:prstGeom>
        </p:spPr>
      </p:pic>
    </p:spTree>
  </p:cSld>
  <p:clrMapOvr>
    <a:masterClrMapping/>
  </p:clrMapOvr>
</p:sld>
</file>

<file path=ppt/theme/theme1.xml><?xml version="1.0" encoding="utf-8"?>
<a:theme xmlns:a="http://schemas.openxmlformats.org/drawingml/2006/main" name="Metadata and docum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760</Words>
  <Application>Microsoft Office PowerPoint</Application>
  <PresentationFormat>On-screen Show (4:3)</PresentationFormat>
  <Paragraphs>79</Paragraphs>
  <Slides>11</Slides>
  <Notes>6</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Metadata and documentation</vt:lpstr>
      <vt:lpstr>Making the case for RDM – from pilots to sustainable services  </vt:lpstr>
      <vt:lpstr>What is the national picture in the UK</vt:lpstr>
      <vt:lpstr>Tools for assessing costs</vt:lpstr>
      <vt:lpstr>4C cost model</vt:lpstr>
      <vt:lpstr>4C cost and benefit model</vt:lpstr>
      <vt:lpstr>Cost drivers</vt:lpstr>
      <vt:lpstr>4C business model</vt:lpstr>
      <vt:lpstr>Defining metrics</vt:lpstr>
      <vt:lpstr>Gaining business intelligence</vt:lpstr>
      <vt:lpstr>Sustainability of your business model</vt:lpstr>
      <vt:lpstr>Thanks for listening!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RDM services – getting the balance right IDCC16 Amsterdam 21st February 2016</dc:title>
  <dc:creator>Jonathan Rans</dc:creator>
  <cp:lastModifiedBy>jd162a</cp:lastModifiedBy>
  <cp:revision>1</cp:revision>
  <dcterms:created xsi:type="dcterms:W3CDTF">2016-02-09T09:44:39Z</dcterms:created>
  <dcterms:modified xsi:type="dcterms:W3CDTF">2016-02-25T15:57:59Z</dcterms:modified>
</cp:coreProperties>
</file>